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3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4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5.bin" ContentType="application/vnd.openxmlformats-officedocument.oleObject"/>
  <Override PartName="/ppt/notesSlides/notesSlide16.xml" ContentType="application/vnd.openxmlformats-officedocument.presentationml.notesSlide+xml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3"/>
  </p:sldMasterIdLst>
  <p:notesMasterIdLst>
    <p:notesMasterId r:id="rId52"/>
  </p:notesMasterIdLst>
  <p:sldIdLst>
    <p:sldId id="281" r:id="rId4"/>
    <p:sldId id="382" r:id="rId5"/>
    <p:sldId id="260" r:id="rId6"/>
    <p:sldId id="412" r:id="rId7"/>
    <p:sldId id="383" r:id="rId8"/>
    <p:sldId id="282" r:id="rId9"/>
    <p:sldId id="283" r:id="rId10"/>
    <p:sldId id="385" r:id="rId11"/>
    <p:sldId id="359" r:id="rId12"/>
    <p:sldId id="363" r:id="rId13"/>
    <p:sldId id="345" r:id="rId14"/>
    <p:sldId id="373" r:id="rId15"/>
    <p:sldId id="328" r:id="rId16"/>
    <p:sldId id="374" r:id="rId17"/>
    <p:sldId id="375" r:id="rId18"/>
    <p:sldId id="376" r:id="rId19"/>
    <p:sldId id="378" r:id="rId20"/>
    <p:sldId id="380" r:id="rId21"/>
    <p:sldId id="413" r:id="rId22"/>
    <p:sldId id="343" r:id="rId23"/>
    <p:sldId id="321" r:id="rId24"/>
    <p:sldId id="409" r:id="rId25"/>
    <p:sldId id="324" r:id="rId26"/>
    <p:sldId id="350" r:id="rId27"/>
    <p:sldId id="351" r:id="rId28"/>
    <p:sldId id="352" r:id="rId29"/>
    <p:sldId id="404" r:id="rId30"/>
    <p:sldId id="287" r:id="rId31"/>
    <p:sldId id="367" r:id="rId32"/>
    <p:sldId id="368" r:id="rId33"/>
    <p:sldId id="289" r:id="rId34"/>
    <p:sldId id="291" r:id="rId35"/>
    <p:sldId id="369" r:id="rId36"/>
    <p:sldId id="370" r:id="rId37"/>
    <p:sldId id="390" r:id="rId38"/>
    <p:sldId id="397" r:id="rId39"/>
    <p:sldId id="401" r:id="rId40"/>
    <p:sldId id="293" r:id="rId41"/>
    <p:sldId id="294" r:id="rId42"/>
    <p:sldId id="371" r:id="rId43"/>
    <p:sldId id="297" r:id="rId44"/>
    <p:sldId id="372" r:id="rId45"/>
    <p:sldId id="299" r:id="rId46"/>
    <p:sldId id="407" r:id="rId47"/>
    <p:sldId id="408" r:id="rId48"/>
    <p:sldId id="402" r:id="rId49"/>
    <p:sldId id="410" r:id="rId50"/>
    <p:sldId id="411" r:id="rId51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5" autoAdjust="0"/>
    <p:restoredTop sz="94598" autoAdjust="0"/>
  </p:normalViewPr>
  <p:slideViewPr>
    <p:cSldViewPr showGuides="1">
      <p:cViewPr varScale="1">
        <p:scale>
          <a:sx n="164" d="100"/>
          <a:sy n="164" d="100"/>
        </p:scale>
        <p:origin x="-84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BDEC54E4-EFE9-49B6-9B06-BCAFD84E7A9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BB82093E-27C8-4A07-BB1C-9CCC4EF5FA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91F63FB3-7C0D-4DA5-9E98-1EC50710A09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xmlns="" id="{11FF72E6-80F6-4277-ABE8-0B878D1FE5B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xmlns="" id="{BA500A87-58AA-4F19-9DF7-A574A649C6E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xmlns="" id="{312D5E24-ED8E-436D-BD57-073C5462C3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F2E651E-389C-4FD9-A913-944BD62358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81385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xmlns="" id="{97F29AFF-22BD-414C-BB47-4A6C616F93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3864AD-F11C-47EA-AF77-03C970E0D3F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xmlns="" id="{BC822A9A-EFF9-4772-9628-7D3F0FAEB1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706438"/>
            <a:ext cx="4522787" cy="3390900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xmlns="" id="{15110A92-B432-44FD-99D9-F315C8BC98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10038"/>
          </a:xfrm>
          <a:noFill/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xmlns="" id="{F5FBF199-A405-4BCC-B832-D53750AF17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DF59043-CECA-49B4-AD7C-80B20771EADB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xmlns="" id="{8420E5A3-CB9B-4976-BE25-2E4042D66F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30587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xmlns="" id="{BB3C8D5E-CE77-4DA1-A868-3137B60AE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xmlns="" id="{0DB2080B-B61F-4EE3-8AE5-C28B880A26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0577F2-D2E9-459C-96C3-61BCC24F9EC1}" type="slidenum">
              <a:rPr lang="de-DE" altLang="de-DE" smtClean="0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xmlns="" id="{C31F701C-6BCB-4168-B98C-09C8545078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30587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xmlns="" id="{E0F54E6A-CD1D-4954-9B8E-06B823AE82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xmlns="" id="{5733B3CF-E786-44C2-B2AA-CB8227637C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D074F6-16D1-47CE-9427-15F01DD6EEC8}" type="slidenum">
              <a:rPr lang="de-DE" altLang="de-DE" smtClean="0"/>
              <a:pPr>
                <a:spcBef>
                  <a:spcPct val="0"/>
                </a:spcBef>
              </a:pPr>
              <a:t>38</a:t>
            </a:fld>
            <a:endParaRPr lang="de-DE" altLang="de-DE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xmlns="" id="{3332443E-D502-469F-97A1-B00E10C396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30587"/>
          </a:xfrm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xmlns="" id="{CDEDCDE8-D2FB-4B0D-BA02-A2DB2EE88E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xmlns="" id="{06B9DB2C-1D44-4852-A0AE-AA55DDDC4C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CB2E56-5CD9-4B78-947B-B50D4F5676A3}" type="slidenum">
              <a:rPr lang="de-DE" altLang="de-DE" smtClean="0"/>
              <a:pPr>
                <a:spcBef>
                  <a:spcPct val="0"/>
                </a:spcBef>
              </a:pPr>
              <a:t>39</a:t>
            </a:fld>
            <a:endParaRPr lang="de-DE" altLang="de-DE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xmlns="" id="{53A18562-17BF-4E1F-AECD-BD3D623CA2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709613"/>
            <a:ext cx="4522787" cy="3392487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xmlns="" id="{137B0AF3-7BBF-4D34-9700-2C36222FA1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3450" y="4314825"/>
            <a:ext cx="4984750" cy="4173538"/>
          </a:xfrm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xmlns="" id="{1DF84896-ECAA-42F2-B477-0AFC84E6C4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070B08-D7A6-4499-B1FF-AA6F7437B434}" type="slidenum">
              <a:rPr lang="de-DE" altLang="de-DE" smtClean="0"/>
              <a:pPr>
                <a:spcBef>
                  <a:spcPct val="0"/>
                </a:spcBef>
              </a:pPr>
              <a:t>41</a:t>
            </a:fld>
            <a:endParaRPr lang="de-DE" altLang="de-DE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xmlns="" id="{86C7A84F-61FD-4715-97A0-1558FA71B5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xmlns="" id="{DFE362E3-3291-4D39-870D-7D29F13030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xmlns="" id="{8D739931-92DE-419C-B66F-D7F9C8A09D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8CCFBF-9C11-49FF-B867-B0714B4FE394}" type="slidenum">
              <a:rPr lang="de-DE" altLang="de-DE" smtClean="0"/>
              <a:pPr>
                <a:spcBef>
                  <a:spcPct val="0"/>
                </a:spcBef>
              </a:pPr>
              <a:t>43</a:t>
            </a:fld>
            <a:endParaRPr lang="de-DE" altLang="de-DE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xmlns="" id="{F5CC8B75-5D55-452F-95E5-7E645A5AE5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xmlns="" id="{4FF14BD5-7E2C-40EA-9A98-5B0DE1A3A8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xmlns="" id="{576D89E6-CB27-4D3C-8963-EC8F27AD43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125843-4AF7-4932-A8FE-93705C71A628}" type="slidenum">
              <a:rPr lang="de-DE" altLang="de-DE" smtClean="0"/>
              <a:pPr>
                <a:spcBef>
                  <a:spcPct val="0"/>
                </a:spcBef>
              </a:pPr>
              <a:t>45</a:t>
            </a:fld>
            <a:endParaRPr lang="de-DE" altLang="de-DE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xmlns="" id="{314B563C-2DF4-45D8-9756-2D663B6E7D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30587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xmlns="" id="{82E1B0B4-35BB-4D69-9DD9-F994AE98BB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xmlns="" id="{8CCB2415-C164-469D-8880-450064279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843E6F-2407-4A66-8A27-F86C46DAD889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 dirty="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xmlns="" id="{AB30C654-67A4-411B-B8C2-328FD55282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xmlns="" id="{DCC02E17-BA20-4FC7-8255-0EE33CCA1B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xmlns="" id="{7F32D63E-372A-4C85-8250-648233DF88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87D77D-F0F3-46CF-96DC-0986483A328D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 dirty="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xmlns="" id="{E00B1C93-F8E0-497F-94DA-E50D92B844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xmlns="" id="{3167DBAB-F6AC-41F4-B9EE-320FAE858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xmlns="" id="{D5295255-927F-4666-8E37-D1ECDF38C0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2D1E04-A80D-4E86-927C-56A86D317FA5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 dirty="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xmlns="" id="{EF6FCD4D-2712-41DF-B0D9-A77927A078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xmlns="" id="{28F766D8-CF4E-4AB4-98A2-597CDE7B2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xmlns="" id="{0C277C5F-960A-4600-95A9-8FF95844C8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F01ADC-B688-46DD-BF23-B5801A3E5893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 dirty="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xmlns="" id="{4C545B08-B174-4350-B6BA-CDD24DE350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2625"/>
            <a:ext cx="4576762" cy="3432175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xmlns="" id="{3F354FB5-1FAC-4B71-B9F0-924B135D58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6387"/>
          </a:xfrm>
          <a:noFill/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xmlns="" id="{F0032FB5-BBDD-4391-ADCC-A10701F7C9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6214A8-92C7-407B-966E-2F0FFFD96CC9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xmlns="" id="{6B531274-022C-429E-BBC5-B07B3C0100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xmlns="" id="{04DF811E-66E9-45F8-BECA-EF2137F7A2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xmlns="" id="{B5518F5D-C4C0-4B64-825F-C462748945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18C86-65DC-450E-BB42-5359C8F292B3}" type="slidenum">
              <a:rPr lang="de-DE" altLang="de-DE" smtClean="0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xmlns="" id="{573169E0-36FA-4F1C-93F5-501D30C521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2625"/>
            <a:ext cx="4560887" cy="3419475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xmlns="" id="{27B475B5-21B8-49C7-988B-622F03818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10038"/>
          </a:xfrm>
          <a:noFill/>
        </p:spPr>
        <p:txBody>
          <a:bodyPr lIns="95997" tIns="47996" rIns="95997" bIns="47996"/>
          <a:lstStyle/>
          <a:p>
            <a:pPr eaLnBrk="1" hangingPunct="1"/>
            <a:endParaRPr lang="en-GB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xmlns="" id="{F4668F75-40C4-4F38-A15F-FA89FE22AB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EA09B4-50EC-4CCA-B9BF-550F6CB722C8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xmlns="" id="{0E8D0DFD-B24E-4E94-9227-01B11067EF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30587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xmlns="" id="{26C1299F-0BC5-46CB-A0DC-74AC6AA7E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xmlns="" id="{D5DC6A5E-3D45-471A-AEC4-6916434974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8F182E-B2B2-41A3-A26E-8F3AD880B694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xmlns="" id="{3880D063-866E-46F1-BED3-6B99FEE62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3587" cy="3430587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xmlns="" id="{2C9E0D9C-049D-4E18-93EF-1D9996DE4F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  <a:noFill/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1CC366D-84E1-486E-A5C0-019B3EF7490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C993-2E89-4EBD-92D5-BEB0F87C45CD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3BECBC26-8C31-44AC-BDCA-F5CA884DE91E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25526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9A11193-67D4-4B6C-888B-B4A8FDC6A68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67DB6-6D5D-4048-83AF-DF715E411F6F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7A5E3F5B-63A0-4084-95B3-39AEB36DBDF4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00029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56400" y="92075"/>
            <a:ext cx="2203450" cy="561816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42875" y="92075"/>
            <a:ext cx="6461125" cy="5618163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29B2353-2341-4B1A-876B-F3348C0686F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4E332-4C56-4BBE-BD62-EF61D5516CF5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F7A819DF-89FF-403A-8D3E-28A4DF37515B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54657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75" y="92075"/>
            <a:ext cx="6432550" cy="7921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155575" y="1138238"/>
            <a:ext cx="8804275" cy="45720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A014786-0A3B-45FA-BECE-08A2A152FD9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2DDDA-7B9E-47AC-9785-2AD7F74C94C1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88FA726A-622C-49B6-B8EF-509EFFBC6FE2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35394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75" y="92075"/>
            <a:ext cx="6432550" cy="7921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155575" y="1138238"/>
            <a:ext cx="8804275" cy="45720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4963E8D9-4F84-4666-8454-C336847BA85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DBB42-9BA6-4DE3-BE2D-BC59876830F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18BDDC21-9762-4916-8482-AE40D7965C74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6573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75" y="92075"/>
            <a:ext cx="6432550" cy="7921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5575" y="1138238"/>
            <a:ext cx="4325938" cy="45720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33913" y="1138238"/>
            <a:ext cx="4325937" cy="2209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33913" y="3500438"/>
            <a:ext cx="4325937" cy="2209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A994BE-1018-4D58-8C22-88B3603BF68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E44EF-B717-4B9E-88B4-D91D3394DE53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040713C9-A860-4292-BB0C-F26FF11F7C5C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34647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5163D3AF-2423-4108-852A-3249B9A2AF2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DA8CB-6D01-4AFB-8A56-24CE6135B5F7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A62B079A-A1C4-48F0-BFD6-7200F0C7E70C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53845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17F1D94-EC95-44DE-BE4A-6B1E6E7CB29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242FA-2BBC-44CF-BC16-C803F8B13278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A6C83B17-1D87-4789-AA4E-802802CC1D09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34090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5575" y="1138238"/>
            <a:ext cx="4325938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33913" y="1138238"/>
            <a:ext cx="4325937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BD7753F-6954-467F-BB63-E3A653735A3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DD054-3C83-43F7-A7F3-35F47612FC9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EDF105C2-284B-4BBE-9288-DE8F3576BCC4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86154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60AC9624-EC0D-4F5D-BD59-87A3DE107A6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7F3B1-1B4E-4B30-9EAC-2094B48F85D1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75CA74F3-99DE-496B-9E72-8B94A8804DBB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27193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DF2146A8-9926-4727-80FE-3DB3903CE8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2D642-21C7-4534-BFA8-46E130348FC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BFCE5516-1AF2-45CB-AC69-B0EC8A842283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17011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xmlns="" id="{3A39592D-CD47-4400-A250-5C51A27F8A8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3B4DF-60AF-4117-9301-A31877982EB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xmlns="" id="{8FFDFEEA-2949-4957-8568-D1DA004A82E6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4621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E23334F-96BA-47AB-A862-F4E5F929872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7DDA2-C917-446E-A2FB-B8E42F90949C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E9FC2AAB-6AB7-4D0C-BFD4-7798691FA4C6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99024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A17FE2F-39BB-4B88-9F7F-59B28B0C6C4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23AFC-BC4F-43D9-92B4-EBAD68E0118F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7E801596-95F9-4463-B584-FD5112B84C1E}"/>
              </a:ext>
            </a:extLst>
          </p:cNvPr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87896"/>
      </p:ext>
    </p:extLst>
  </p:cSld>
  <p:clrMapOvr>
    <a:masterClrMapping/>
  </p:clrMapOvr>
  <p:transition xmlns:p14="http://schemas.microsoft.com/office/powerpoint/2010/main"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5615B5E1-F50B-4820-BCE4-F6C5B066E9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92075"/>
            <a:ext cx="64325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Klicken, </a:t>
            </a:r>
            <a:br>
              <a:rPr lang="en-US" altLang="de-DE"/>
            </a:br>
            <a:r>
              <a:rPr lang="en-US" altLang="de-DE"/>
              <a:t>um Titelformat zu bearbeiten.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5CC59313-B713-4040-8C70-3675830E0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5575" y="1138238"/>
            <a:ext cx="880427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Klicken Sie, um die Formate des Vorlagentextes zu bearbeiten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</p:txBody>
      </p:sp>
      <p:sp>
        <p:nvSpPr>
          <p:cNvPr id="1028" name="Line 4">
            <a:extLst>
              <a:ext uri="{FF2B5EF4-FFF2-40B4-BE49-F238E27FC236}">
                <a16:creationId xmlns:a16="http://schemas.microsoft.com/office/drawing/2014/main" xmlns="" id="{A4047849-40FA-42DC-842A-B35B376C00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13" y="900113"/>
            <a:ext cx="8670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xmlns="" id="{772A3AA1-0C33-493D-9730-81BE3ECFF3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08988" y="6623050"/>
            <a:ext cx="598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/>
            </a:lvl1pPr>
          </a:lstStyle>
          <a:p>
            <a:pPr>
              <a:defRPr/>
            </a:pPr>
            <a:fld id="{2517D1B4-76D9-42DB-8F30-7F316AA1D7D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1030" name="Line 7">
            <a:extLst>
              <a:ext uri="{FF2B5EF4-FFF2-40B4-BE49-F238E27FC236}">
                <a16:creationId xmlns:a16="http://schemas.microsoft.com/office/drawing/2014/main" xmlns="" id="{C93047F5-CA01-48AE-A301-9F0C25D16BD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13" y="6637338"/>
            <a:ext cx="8670925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xmlns="" id="{730ED444-0077-494A-B495-EA6F6D11BEB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1925" y="6656388"/>
            <a:ext cx="2700338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85000"/>
              </a:lnSpc>
              <a:defRPr sz="8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xmlns:p14="http://schemas.microsoft.com/office/powerpoint/2010/main" spd="med">
    <p:wipe dir="r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 Black" pitchFamily="34" charset="0"/>
        </a:defRPr>
      </a:lvl9pPr>
    </p:titleStyle>
    <p:bodyStyle>
      <a:lvl1pPr marL="265113" indent="-2651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 Black" panose="020B0A04020102020204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19138" indent="-2746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 Black" panose="020B0A04020102020204" pitchFamily="34" charset="0"/>
        <a:buChar char="»"/>
        <a:defRPr sz="2000">
          <a:solidFill>
            <a:schemeClr val="tx1"/>
          </a:solidFill>
          <a:latin typeface="+mn-lt"/>
        </a:defRPr>
      </a:lvl2pPr>
      <a:lvl3pPr marL="1228725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Arial Black" panose="020B0A04020102020204" pitchFamily="34" charset="0"/>
        <a:buChar char="»"/>
        <a:defRPr sz="2000">
          <a:solidFill>
            <a:schemeClr val="tx1"/>
          </a:solidFill>
          <a:latin typeface="+mn-lt"/>
        </a:defRPr>
      </a:lvl3pPr>
      <a:lvl4pPr marL="1636713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Monotype Sorts" pitchFamily="2" charset="2"/>
        <a:buChar char="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ahom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ahom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ahom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ahoma" pitchFamily="34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jpeg"/><Relationship Id="rId20" Type="http://schemas.openxmlformats.org/officeDocument/2006/relationships/image" Target="../media/image67.jpeg"/><Relationship Id="rId21" Type="http://schemas.openxmlformats.org/officeDocument/2006/relationships/image" Target="../media/image68.jpeg"/><Relationship Id="rId22" Type="http://schemas.openxmlformats.org/officeDocument/2006/relationships/image" Target="../media/image69.jpeg"/><Relationship Id="rId23" Type="http://schemas.openxmlformats.org/officeDocument/2006/relationships/image" Target="../media/image70.jpeg"/><Relationship Id="rId10" Type="http://schemas.openxmlformats.org/officeDocument/2006/relationships/image" Target="../media/image57.jpeg"/><Relationship Id="rId11" Type="http://schemas.openxmlformats.org/officeDocument/2006/relationships/image" Target="../media/image58.jpeg"/><Relationship Id="rId12" Type="http://schemas.openxmlformats.org/officeDocument/2006/relationships/image" Target="../media/image59.jpeg"/><Relationship Id="rId13" Type="http://schemas.openxmlformats.org/officeDocument/2006/relationships/image" Target="../media/image60.jpeg"/><Relationship Id="rId14" Type="http://schemas.openxmlformats.org/officeDocument/2006/relationships/image" Target="../media/image61.jpeg"/><Relationship Id="rId15" Type="http://schemas.openxmlformats.org/officeDocument/2006/relationships/image" Target="../media/image62.jpeg"/><Relationship Id="rId16" Type="http://schemas.openxmlformats.org/officeDocument/2006/relationships/image" Target="../media/image63.jpeg"/><Relationship Id="rId17" Type="http://schemas.openxmlformats.org/officeDocument/2006/relationships/image" Target="../media/image64.jpeg"/><Relationship Id="rId18" Type="http://schemas.openxmlformats.org/officeDocument/2006/relationships/image" Target="../media/image65.jpeg"/><Relationship Id="rId19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slide" Target="slide8.xml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png"/><Relationship Id="rId5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7" Type="http://schemas.openxmlformats.org/officeDocument/2006/relationships/image" Target="../media/image95.jpeg"/><Relationship Id="rId8" Type="http://schemas.openxmlformats.org/officeDocument/2006/relationships/image" Target="../media/image96.jpeg"/><Relationship Id="rId9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oleObject" Target="../embeddings/oleObject3.bin"/><Relationship Id="rId5" Type="http://schemas.openxmlformats.org/officeDocument/2006/relationships/image" Target="../media/image9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0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7.jpeg"/><Relationship Id="rId5" Type="http://schemas.openxmlformats.org/officeDocument/2006/relationships/image" Target="../media/image105.jpeg"/><Relationship Id="rId6" Type="http://schemas.openxmlformats.org/officeDocument/2006/relationships/image" Target="../media/image106.jpeg"/><Relationship Id="rId7" Type="http://schemas.openxmlformats.org/officeDocument/2006/relationships/image" Target="../media/image10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jpeg"/><Relationship Id="rId5" Type="http://schemas.openxmlformats.org/officeDocument/2006/relationships/image" Target="../media/image111.png"/><Relationship Id="rId6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1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16.jpeg"/><Relationship Id="rId5" Type="http://schemas.openxmlformats.org/officeDocument/2006/relationships/image" Target="../media/image3.jpeg"/><Relationship Id="rId6" Type="http://schemas.openxmlformats.org/officeDocument/2006/relationships/image" Target="../media/image117.png"/><Relationship Id="rId7" Type="http://schemas.openxmlformats.org/officeDocument/2006/relationships/image" Target="../media/image5.jpeg"/><Relationship Id="rId8" Type="http://schemas.openxmlformats.org/officeDocument/2006/relationships/image" Target="../media/image118.jpeg"/><Relationship Id="rId9" Type="http://schemas.openxmlformats.org/officeDocument/2006/relationships/image" Target="../media/image17.jpeg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11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umerio_014">
            <a:extLst>
              <a:ext uri="{FF2B5EF4-FFF2-40B4-BE49-F238E27FC236}">
                <a16:creationId xmlns:a16="http://schemas.microsoft.com/office/drawing/2014/main" xmlns="" id="{B5B8E803-D536-44B4-B1A8-FC489762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092200"/>
            <a:ext cx="3311525" cy="54022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4">
            <a:extLst>
              <a:ext uri="{FF2B5EF4-FFF2-40B4-BE49-F238E27FC236}">
                <a16:creationId xmlns:a16="http://schemas.microsoft.com/office/drawing/2014/main" xmlns="" id="{77AF5F73-A355-40C1-9A5E-335B858B37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040188" y="2130425"/>
            <a:ext cx="4919662" cy="1470025"/>
          </a:xfrm>
          <a:noFill/>
        </p:spPr>
        <p:txBody>
          <a:bodyPr/>
          <a:lstStyle/>
          <a:p>
            <a:pPr eaLnBrk="1" hangingPunct="1">
              <a:lnSpc>
                <a:spcPct val="130000"/>
              </a:lnSpc>
              <a:spcAft>
                <a:spcPct val="55000"/>
              </a:spcAft>
            </a:pPr>
            <a:r>
              <a:rPr lang="de-DE" altLang="de-DE" sz="3200" b="1" dirty="0">
                <a:latin typeface="Tahoma" panose="020B0604030504040204" pitchFamily="34" charset="0"/>
              </a:rPr>
              <a:t>Kupfer, das rote Gold</a:t>
            </a:r>
          </a:p>
        </p:txBody>
      </p:sp>
      <p:sp>
        <p:nvSpPr>
          <p:cNvPr id="3076" name="Rectangle 5">
            <a:extLst>
              <a:ext uri="{FF2B5EF4-FFF2-40B4-BE49-F238E27FC236}">
                <a16:creationId xmlns:a16="http://schemas.microsoft.com/office/drawing/2014/main" xmlns="" id="{AADC1339-C4AD-4B58-BB91-B295D1663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6538" y="6669088"/>
            <a:ext cx="6248400" cy="188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nummernplatzhalter 2">
            <a:extLst>
              <a:ext uri="{FF2B5EF4-FFF2-40B4-BE49-F238E27FC236}">
                <a16:creationId xmlns:a16="http://schemas.microsoft.com/office/drawing/2014/main" xmlns="" id="{10C82114-C61F-4FA6-A49A-85983062A2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9AB31ED-6C65-41E0-97FC-306F13F4BF31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de-DE" sz="1000" dirty="0"/>
          </a:p>
        </p:txBody>
      </p:sp>
      <p:grpSp>
        <p:nvGrpSpPr>
          <p:cNvPr id="17411" name="Group 7">
            <a:extLst>
              <a:ext uri="{FF2B5EF4-FFF2-40B4-BE49-F238E27FC236}">
                <a16:creationId xmlns:a16="http://schemas.microsoft.com/office/drawing/2014/main" xmlns="" id="{ADEA0358-8310-41DB-A2AA-E1F743A30AA0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1412875"/>
            <a:ext cx="7777163" cy="5018088"/>
            <a:chOff x="158" y="164"/>
            <a:chExt cx="5398" cy="3893"/>
          </a:xfrm>
        </p:grpSpPr>
        <p:pic>
          <p:nvPicPr>
            <p:cNvPr id="17413" name="Picture 2" descr="42SupraleitungKabelkl">
              <a:extLst>
                <a:ext uri="{FF2B5EF4-FFF2-40B4-BE49-F238E27FC236}">
                  <a16:creationId xmlns:a16="http://schemas.microsoft.com/office/drawing/2014/main" xmlns="" id="{96850973-12E4-41F9-AB08-5E644C9FD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164"/>
              <a:ext cx="1905" cy="1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3" descr="pic_supercon_01">
              <a:extLst>
                <a:ext uri="{FF2B5EF4-FFF2-40B4-BE49-F238E27FC236}">
                  <a16:creationId xmlns:a16="http://schemas.microsoft.com/office/drawing/2014/main" xmlns="" id="{7E275A34-3AFC-41AC-AC6F-DB83F06204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568"/>
              <a:ext cx="1679" cy="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4" descr="supraleiter">
              <a:extLst>
                <a:ext uri="{FF2B5EF4-FFF2-40B4-BE49-F238E27FC236}">
                  <a16:creationId xmlns:a16="http://schemas.microsoft.com/office/drawing/2014/main" xmlns="" id="{2413393B-24A0-40CB-BB55-AB74A2AF7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1480"/>
              <a:ext cx="1934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5" descr="ybco3">
              <a:extLst>
                <a:ext uri="{FF2B5EF4-FFF2-40B4-BE49-F238E27FC236}">
                  <a16:creationId xmlns:a16="http://schemas.microsoft.com/office/drawing/2014/main" xmlns="" id="{5B67FF37-1786-4435-8791-ABD201DA3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64"/>
              <a:ext cx="2903" cy="2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7" name="Text Box 6">
              <a:extLst>
                <a:ext uri="{FF2B5EF4-FFF2-40B4-BE49-F238E27FC236}">
                  <a16:creationId xmlns:a16="http://schemas.microsoft.com/office/drawing/2014/main" xmlns="" id="{BB0A54E1-F598-45C4-8C3E-595E8D109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8" y="3703"/>
              <a:ext cx="128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GB" altLang="de-DE" sz="2400" b="1" dirty="0">
                <a:solidFill>
                  <a:srgbClr val="FF9900"/>
                </a:solidFill>
              </a:endParaRPr>
            </a:p>
          </p:txBody>
        </p:sp>
      </p:grpSp>
      <p:sp>
        <p:nvSpPr>
          <p:cNvPr id="17412" name="Rectangle 8">
            <a:extLst>
              <a:ext uri="{FF2B5EF4-FFF2-40B4-BE49-F238E27FC236}">
                <a16:creationId xmlns:a16="http://schemas.microsoft.com/office/drawing/2014/main" xmlns="" id="{5311F70F-AC5A-4CC5-846F-E34662C47F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b="1" dirty="0"/>
              <a:t>Kupfer im Bereich der Supraleiter</a:t>
            </a:r>
            <a:endParaRPr lang="de-DE" altLang="de-DE" b="1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nummernplatzhalter 2">
            <a:extLst>
              <a:ext uri="{FF2B5EF4-FFF2-40B4-BE49-F238E27FC236}">
                <a16:creationId xmlns:a16="http://schemas.microsoft.com/office/drawing/2014/main" xmlns="" id="{2B2E83DD-3966-416A-AD5B-F3129D8942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4332B4B-7AE4-4BFE-B8BF-AD149CCB08B3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de-DE" sz="1000" dirty="0"/>
          </a:p>
        </p:txBody>
      </p:sp>
      <p:graphicFrame>
        <p:nvGraphicFramePr>
          <p:cNvPr id="18435" name="Object 2">
            <a:extLst>
              <a:ext uri="{FF2B5EF4-FFF2-40B4-BE49-F238E27FC236}">
                <a16:creationId xmlns:a16="http://schemas.microsoft.com/office/drawing/2014/main" xmlns="" id="{6F49B2BE-1C31-4C67-B857-850937DE8D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935038"/>
          <a:ext cx="8424862" cy="564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Diagramm" r:id="rId3" imgW="8305800" imgH="5743575" progId="MSGraph.Chart.8">
                  <p:embed followColorScheme="full"/>
                </p:oleObj>
              </mc:Choice>
              <mc:Fallback>
                <p:oleObj name="Diagramm" r:id="rId3" imgW="8305800" imgH="5743575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335" r="10835" b="3134"/>
                      <a:stretch>
                        <a:fillRect/>
                      </a:stretch>
                    </p:blipFill>
                    <p:spPr bwMode="auto">
                      <a:xfrm>
                        <a:off x="395288" y="935038"/>
                        <a:ext cx="8424862" cy="564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Text Box 3">
            <a:extLst>
              <a:ext uri="{FF2B5EF4-FFF2-40B4-BE49-F238E27FC236}">
                <a16:creationId xmlns:a16="http://schemas.microsoft.com/office/drawing/2014/main" xmlns="" id="{53F80BCC-B48F-44F9-A6D6-9AEAD414A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3" y="6165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e-DE" sz="2400" b="1" dirty="0">
              <a:solidFill>
                <a:srgbClr val="FF9900"/>
              </a:solidFill>
            </a:endParaRPr>
          </a:p>
        </p:txBody>
      </p:sp>
      <p:sp>
        <p:nvSpPr>
          <p:cNvPr id="18437" name="Text Box 4">
            <a:extLst>
              <a:ext uri="{FF2B5EF4-FFF2-40B4-BE49-F238E27FC236}">
                <a16:creationId xmlns:a16="http://schemas.microsoft.com/office/drawing/2014/main" xmlns="" id="{BCF87E4E-872C-441E-ABF6-006BA7723F8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619020" y="2557741"/>
            <a:ext cx="2541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de-DE" sz="1800" dirty="0" smtClean="0"/>
              <a:t>Leitfähigkeit</a:t>
            </a:r>
            <a:r>
              <a:rPr lang="en-GB" altLang="de-DE" sz="1800" dirty="0" smtClean="0"/>
              <a:t> </a:t>
            </a:r>
            <a:r>
              <a:rPr lang="en-GB" altLang="de-DE" sz="1800" dirty="0"/>
              <a:t>in S/m</a:t>
            </a:r>
            <a:r>
              <a:rPr lang="en-GB" altLang="de-DE" sz="1800" dirty="0">
                <a:cs typeface="Arial" panose="020B0604020202020204" pitchFamily="34" charset="0"/>
              </a:rPr>
              <a:t>∙</a:t>
            </a:r>
            <a:r>
              <a:rPr lang="en-GB" altLang="de-DE" sz="1800" dirty="0"/>
              <a:t>10</a:t>
            </a:r>
            <a:r>
              <a:rPr lang="en-GB" altLang="de-DE" sz="1800" baseline="30000" dirty="0"/>
              <a:t>6</a:t>
            </a:r>
          </a:p>
        </p:txBody>
      </p:sp>
      <p:sp>
        <p:nvSpPr>
          <p:cNvPr id="18438" name="Rectangle 5">
            <a:extLst>
              <a:ext uri="{FF2B5EF4-FFF2-40B4-BE49-F238E27FC236}">
                <a16:creationId xmlns:a16="http://schemas.microsoft.com/office/drawing/2014/main" xmlns="" id="{98868F74-1F42-4AAB-A91B-6BC26CE4D6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b="1"/>
              <a:t>Elektrische Leitfähigkeit verschiedener Metalle</a:t>
            </a:r>
            <a:endParaRPr lang="de-DE" altLang="de-DE" b="1"/>
          </a:p>
        </p:txBody>
      </p:sp>
      <p:sp>
        <p:nvSpPr>
          <p:cNvPr id="187398" name="Oval 6">
            <a:extLst>
              <a:ext uri="{FF2B5EF4-FFF2-40B4-BE49-F238E27FC236}">
                <a16:creationId xmlns:a16="http://schemas.microsoft.com/office/drawing/2014/main" xmlns="" id="{2540ADDB-A458-4C27-9328-86FF381C9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1397000"/>
            <a:ext cx="1152525" cy="50323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solidFill>
                  <a:schemeClr val="tx2"/>
                </a:solidFill>
              </a:rPr>
              <a:t>100%</a:t>
            </a:r>
          </a:p>
        </p:txBody>
      </p:sp>
      <p:sp>
        <p:nvSpPr>
          <p:cNvPr id="187400" name="Oval 8">
            <a:extLst>
              <a:ext uri="{FF2B5EF4-FFF2-40B4-BE49-F238E27FC236}">
                <a16:creationId xmlns:a16="http://schemas.microsoft.com/office/drawing/2014/main" xmlns="" id="{9DE36811-E7C0-4765-A2DC-7CEDB4D30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981075"/>
            <a:ext cx="1152525" cy="503238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 b="1">
                <a:solidFill>
                  <a:schemeClr val="tx2"/>
                </a:solidFill>
              </a:rPr>
              <a:t>106%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8" grpId="0" animBg="1"/>
      <p:bldP spid="1874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2">
            <a:extLst>
              <a:ext uri="{FF2B5EF4-FFF2-40B4-BE49-F238E27FC236}">
                <a16:creationId xmlns:a16="http://schemas.microsoft.com/office/drawing/2014/main" xmlns="" id="{3EB0F239-C858-485D-A839-A8434B7AB0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59B04E6-7535-41BB-9709-50E2B210E56B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de-DE" sz="1000"/>
          </a:p>
        </p:txBody>
      </p:sp>
      <p:pic>
        <p:nvPicPr>
          <p:cNvPr id="19459" name="Picture 2" descr="Antiker Bergbau auf Cypern">
            <a:extLst>
              <a:ext uri="{FF2B5EF4-FFF2-40B4-BE49-F238E27FC236}">
                <a16:creationId xmlns:a16="http://schemas.microsoft.com/office/drawing/2014/main" xmlns="" id="{3E275A92-5BC9-4DDD-BE88-6FC5FC412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12813"/>
            <a:ext cx="8423275" cy="56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3">
            <a:extLst>
              <a:ext uri="{FF2B5EF4-FFF2-40B4-BE49-F238E27FC236}">
                <a16:creationId xmlns:a16="http://schemas.microsoft.com/office/drawing/2014/main" xmlns="" id="{1CFB767A-9BC8-466E-ADCF-6523B813B6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smtClean="0"/>
              <a:t>Von </a:t>
            </a:r>
            <a:r>
              <a:rPr lang="de-DE" altLang="de-DE" dirty="0" err="1"/>
              <a:t>Cyprium</a:t>
            </a:r>
            <a:r>
              <a:rPr lang="de-DE" altLang="de-DE" dirty="0"/>
              <a:t> über Cuprum zum Kupfer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nummernplatzhalter 2">
            <a:extLst>
              <a:ext uri="{FF2B5EF4-FFF2-40B4-BE49-F238E27FC236}">
                <a16:creationId xmlns:a16="http://schemas.microsoft.com/office/drawing/2014/main" xmlns="" id="{E49AFA69-8AFB-4A77-92CC-4A11C7510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5055261-39F8-463A-9EB8-2A35CE1561B6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de-DE" sz="1000"/>
          </a:p>
        </p:txBody>
      </p:sp>
      <p:pic>
        <p:nvPicPr>
          <p:cNvPr id="20483" name="Picture 2" descr="Gediegenes Cu">
            <a:extLst>
              <a:ext uri="{FF2B5EF4-FFF2-40B4-BE49-F238E27FC236}">
                <a16:creationId xmlns:a16="http://schemas.microsoft.com/office/drawing/2014/main" xmlns="" id="{53A53ECB-307B-4B72-A00F-A47ED57C0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1052513"/>
            <a:ext cx="416242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3">
            <a:extLst>
              <a:ext uri="{FF2B5EF4-FFF2-40B4-BE49-F238E27FC236}">
                <a16:creationId xmlns:a16="http://schemas.microsoft.com/office/drawing/2014/main" xmlns="" id="{96000B40-4102-48EA-BF1E-C81791450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6046788"/>
            <a:ext cx="184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1600" b="1"/>
              <a:t>Arizona (Neuzeit)</a:t>
            </a:r>
          </a:p>
        </p:txBody>
      </p:sp>
      <p:sp>
        <p:nvSpPr>
          <p:cNvPr id="20485" name="Rectangle 4">
            <a:extLst>
              <a:ext uri="{FF2B5EF4-FFF2-40B4-BE49-F238E27FC236}">
                <a16:creationId xmlns:a16="http://schemas.microsoft.com/office/drawing/2014/main" xmlns="" id="{DE28892A-6499-48EB-A3AF-F7E05154D5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b="1"/>
              <a:t>Gediegenes Kupfer</a:t>
            </a:r>
            <a:endParaRPr lang="de-DE" altLang="de-DE" b="1"/>
          </a:p>
        </p:txBody>
      </p:sp>
      <p:sp>
        <p:nvSpPr>
          <p:cNvPr id="20486" name="Text Box 5">
            <a:extLst>
              <a:ext uri="{FF2B5EF4-FFF2-40B4-BE49-F238E27FC236}">
                <a16:creationId xmlns:a16="http://schemas.microsoft.com/office/drawing/2014/main" xmlns="" id="{1A287FF5-B61D-4472-B319-1CA2EA794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205038"/>
            <a:ext cx="2735262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dirty="0" err="1" smtClean="0">
                <a:solidFill>
                  <a:schemeClr val="hlink"/>
                </a:solidFill>
              </a:rPr>
              <a:t>Ausser</a:t>
            </a:r>
            <a:r>
              <a:rPr lang="de-DE" altLang="de-DE" dirty="0" smtClean="0">
                <a:solidFill>
                  <a:schemeClr val="hlink"/>
                </a:solidFill>
              </a:rPr>
              <a:t> </a:t>
            </a:r>
            <a:r>
              <a:rPr lang="de-DE" altLang="de-DE" dirty="0">
                <a:solidFill>
                  <a:schemeClr val="hlink"/>
                </a:solidFill>
              </a:rPr>
              <a:t>Gold und Silber ist Kupfer das einzige Metall, das gediegen (elementar) in der Natur vorkommt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nummernplatzhalter 2">
            <a:extLst>
              <a:ext uri="{FF2B5EF4-FFF2-40B4-BE49-F238E27FC236}">
                <a16:creationId xmlns:a16="http://schemas.microsoft.com/office/drawing/2014/main" xmlns="" id="{E7AD0775-C4DB-465E-8CD4-302402608E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7DB0C8-92F8-4005-B109-43747A5E69D2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de-DE" sz="1000"/>
          </a:p>
        </p:txBody>
      </p:sp>
      <p:pic>
        <p:nvPicPr>
          <p:cNvPr id="21507" name="Picture 2" descr="Ankh-Mirror-TutanchamunTomb">
            <a:extLst>
              <a:ext uri="{FF2B5EF4-FFF2-40B4-BE49-F238E27FC236}">
                <a16:creationId xmlns:a16="http://schemas.microsoft.com/office/drawing/2014/main" xmlns="" id="{9492F155-A342-4C33-A257-275403EA3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98538"/>
            <a:ext cx="39528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3">
            <a:extLst>
              <a:ext uri="{FF2B5EF4-FFF2-40B4-BE49-F238E27FC236}">
                <a16:creationId xmlns:a16="http://schemas.microsoft.com/office/drawing/2014/main" xmlns="" id="{9C7DD593-4010-4B3C-89F2-C7A26F661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8" y="5338763"/>
            <a:ext cx="39909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b="1">
                <a:solidFill>
                  <a:srgbClr val="FF9900"/>
                </a:solidFill>
              </a:rPr>
              <a:t>Aus dem altägyptischen Ankh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b="1">
                <a:solidFill>
                  <a:srgbClr val="FF9900"/>
                </a:solidFill>
              </a:rPr>
              <a:t>(hier ein Spiegel aus dem Grab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b="1">
                <a:solidFill>
                  <a:srgbClr val="FF9900"/>
                </a:solidFill>
              </a:rPr>
              <a:t>Tutenchamuns, ca. 1330 v. Chr)</a:t>
            </a:r>
          </a:p>
        </p:txBody>
      </p:sp>
      <p:grpSp>
        <p:nvGrpSpPr>
          <p:cNvPr id="243716" name="Group 4">
            <a:extLst>
              <a:ext uri="{FF2B5EF4-FFF2-40B4-BE49-F238E27FC236}">
                <a16:creationId xmlns:a16="http://schemas.microsoft.com/office/drawing/2014/main" xmlns="" id="{4A619DD4-4F2B-48F8-B7D1-5FBE2F163491}"/>
              </a:ext>
            </a:extLst>
          </p:cNvPr>
          <p:cNvGrpSpPr>
            <a:grpSpLocks/>
          </p:cNvGrpSpPr>
          <p:nvPr/>
        </p:nvGrpSpPr>
        <p:grpSpPr bwMode="auto">
          <a:xfrm>
            <a:off x="5275263" y="1022350"/>
            <a:ext cx="3544887" cy="5172075"/>
            <a:chOff x="3323" y="391"/>
            <a:chExt cx="2233" cy="3258"/>
          </a:xfrm>
        </p:grpSpPr>
        <p:pic>
          <p:nvPicPr>
            <p:cNvPr id="21511" name="Picture 5" descr="110px-Symbol_venus">
              <a:extLst>
                <a:ext uri="{FF2B5EF4-FFF2-40B4-BE49-F238E27FC236}">
                  <a16:creationId xmlns:a16="http://schemas.microsoft.com/office/drawing/2014/main" xmlns="" id="{8D7553EC-450E-482D-A561-6D236445F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391"/>
              <a:ext cx="1634" cy="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2" name="Text Box 6">
              <a:extLst>
                <a:ext uri="{FF2B5EF4-FFF2-40B4-BE49-F238E27FC236}">
                  <a16:creationId xmlns:a16="http://schemas.microsoft.com/office/drawing/2014/main" xmlns="" id="{BBC3E1DA-3C68-4CEF-8DA0-B31462FA8E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3" y="3203"/>
              <a:ext cx="2233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de-DE" b="1">
                  <a:solidFill>
                    <a:srgbClr val="FF9900"/>
                  </a:solidFill>
                </a:rPr>
                <a:t>wird das römische Zeichen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de-DE" b="1">
                  <a:solidFill>
                    <a:srgbClr val="FF9900"/>
                  </a:solidFill>
                </a:rPr>
                <a:t>für Venus und Kupfer</a:t>
              </a:r>
            </a:p>
          </p:txBody>
        </p:sp>
      </p:grpSp>
      <p:sp>
        <p:nvSpPr>
          <p:cNvPr id="21510" name="Rectangle 7">
            <a:extLst>
              <a:ext uri="{FF2B5EF4-FFF2-40B4-BE49-F238E27FC236}">
                <a16:creationId xmlns:a16="http://schemas.microsoft.com/office/drawing/2014/main" xmlns="" id="{6ED56F71-BF26-4E26-9414-FCB82A2DC8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Im Zeichen der Venus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4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nummernplatzhalter 2">
            <a:extLst>
              <a:ext uri="{FF2B5EF4-FFF2-40B4-BE49-F238E27FC236}">
                <a16:creationId xmlns:a16="http://schemas.microsoft.com/office/drawing/2014/main" xmlns="" id="{AA7307AC-99C6-4BC3-B7D5-D1DA446FA4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C26B16-19F7-4C5D-A82B-7BAEF7FE8EB6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de-DE" sz="1000"/>
          </a:p>
        </p:txBody>
      </p:sp>
      <p:pic>
        <p:nvPicPr>
          <p:cNvPr id="22531" name="Picture 2" descr="Älteste Funde Cu-Zeit">
            <a:extLst>
              <a:ext uri="{FF2B5EF4-FFF2-40B4-BE49-F238E27FC236}">
                <a16:creationId xmlns:a16="http://schemas.microsoft.com/office/drawing/2014/main" xmlns="" id="{50C7E3F5-6DCE-4B64-B2E4-CBD44D070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10077" r="3841" b="9351"/>
          <a:stretch>
            <a:fillRect/>
          </a:stretch>
        </p:blipFill>
        <p:spPr bwMode="auto">
          <a:xfrm>
            <a:off x="368300" y="1820863"/>
            <a:ext cx="835025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3">
            <a:extLst>
              <a:ext uri="{FF2B5EF4-FFF2-40B4-BE49-F238E27FC236}">
                <a16:creationId xmlns:a16="http://schemas.microsoft.com/office/drawing/2014/main" xmlns="" id="{98AF7D3B-5968-4977-A2B3-39B530F0B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924550"/>
            <a:ext cx="858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2400" b="1">
                <a:solidFill>
                  <a:srgbClr val="FF9900"/>
                </a:solidFill>
              </a:rPr>
              <a:t>Älteste Nachweise der Kupferverwendung ca. 8000 v. Chr </a:t>
            </a:r>
          </a:p>
        </p:txBody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xmlns="" id="{CF84C434-F442-4ADB-8648-ABD2CB07B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Historische Nutzung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nummernplatzhalter 2">
            <a:extLst>
              <a:ext uri="{FF2B5EF4-FFF2-40B4-BE49-F238E27FC236}">
                <a16:creationId xmlns:a16="http://schemas.microsoft.com/office/drawing/2014/main" xmlns="" id="{A6D9E131-CB8A-4594-9D15-DB54CF9639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E8F5F1A-8745-4934-A434-C02448825DB5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de-DE" sz="1000"/>
          </a:p>
        </p:txBody>
      </p:sp>
      <p:pic>
        <p:nvPicPr>
          <p:cNvPr id="23555" name="Picture 2" descr="Cu-Äxte 4000 v">
            <a:extLst>
              <a:ext uri="{FF2B5EF4-FFF2-40B4-BE49-F238E27FC236}">
                <a16:creationId xmlns:a16="http://schemas.microsoft.com/office/drawing/2014/main" xmlns="" id="{A390A18C-63AF-4C7B-A971-467F01DF1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9" r="3712"/>
          <a:stretch>
            <a:fillRect/>
          </a:stretch>
        </p:blipFill>
        <p:spPr bwMode="auto">
          <a:xfrm>
            <a:off x="142875" y="1114425"/>
            <a:ext cx="5149205" cy="270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 descr="Ötzi's Beil">
            <a:extLst>
              <a:ext uri="{FF2B5EF4-FFF2-40B4-BE49-F238E27FC236}">
                <a16:creationId xmlns:a16="http://schemas.microsoft.com/office/drawing/2014/main" xmlns="" id="{2DA54C8F-1A1D-41CE-8350-71BD39E1C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863975"/>
            <a:ext cx="3767138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4">
            <a:extLst>
              <a:ext uri="{FF2B5EF4-FFF2-40B4-BE49-F238E27FC236}">
                <a16:creationId xmlns:a16="http://schemas.microsoft.com/office/drawing/2014/main" xmlns="" id="{E04FF5E0-09B7-4291-91FE-D65562DD6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1772816"/>
            <a:ext cx="19446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2400" b="1" dirty="0" err="1">
                <a:solidFill>
                  <a:srgbClr val="FF9900"/>
                </a:solidFill>
              </a:rPr>
              <a:t>Kupferbeile</a:t>
            </a:r>
            <a:r>
              <a:rPr lang="en-GB" altLang="de-DE" sz="2400" b="1" dirty="0">
                <a:solidFill>
                  <a:srgbClr val="FF99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2400" b="1" dirty="0">
                <a:solidFill>
                  <a:srgbClr val="FF9900"/>
                </a:solidFill>
              </a:rPr>
              <a:t>ca. 4000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2400" b="1" dirty="0">
                <a:solidFill>
                  <a:srgbClr val="FF9900"/>
                </a:solidFill>
              </a:rPr>
              <a:t>v. Chr.</a:t>
            </a:r>
          </a:p>
        </p:txBody>
      </p:sp>
      <p:sp>
        <p:nvSpPr>
          <p:cNvPr id="23558" name="Text Box 5">
            <a:extLst>
              <a:ext uri="{FF2B5EF4-FFF2-40B4-BE49-F238E27FC236}">
                <a16:creationId xmlns:a16="http://schemas.microsoft.com/office/drawing/2014/main" xmlns="" id="{CC0374E3-7FF8-47EB-B814-06F1F3348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68" y="4581128"/>
            <a:ext cx="3878886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2400" b="1" dirty="0" err="1">
                <a:solidFill>
                  <a:srgbClr val="FF9900"/>
                </a:solidFill>
              </a:rPr>
              <a:t>Nachbau</a:t>
            </a:r>
            <a:r>
              <a:rPr lang="en-GB" altLang="de-DE" sz="2400" b="1" dirty="0">
                <a:solidFill>
                  <a:srgbClr val="FF9900"/>
                </a:solidFill>
              </a:rPr>
              <a:t> des </a:t>
            </a:r>
            <a:r>
              <a:rPr lang="en-GB" altLang="de-DE" sz="2400" b="1" dirty="0" err="1">
                <a:solidFill>
                  <a:srgbClr val="FF9900"/>
                </a:solidFill>
              </a:rPr>
              <a:t>Kupferbeils</a:t>
            </a:r>
            <a:r>
              <a:rPr lang="en-GB" altLang="de-DE" sz="2400" b="1" dirty="0">
                <a:solidFill>
                  <a:srgbClr val="FF99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2400" b="1" dirty="0">
                <a:solidFill>
                  <a:srgbClr val="FF9900"/>
                </a:solidFill>
              </a:rPr>
              <a:t>von </a:t>
            </a:r>
            <a:r>
              <a:rPr lang="en-GB" altLang="de-DE" sz="2400" b="1" dirty="0" err="1">
                <a:solidFill>
                  <a:srgbClr val="FF9900"/>
                </a:solidFill>
              </a:rPr>
              <a:t>Ötzi</a:t>
            </a:r>
            <a:r>
              <a:rPr lang="en-GB" altLang="de-DE" sz="2400" b="1" dirty="0">
                <a:solidFill>
                  <a:srgbClr val="FF9900"/>
                </a:solidFill>
              </a:rPr>
              <a:t> ca. 3340 v. Chr.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2400" b="1" dirty="0">
                <a:solidFill>
                  <a:srgbClr val="FF9900"/>
                </a:solidFill>
              </a:rPr>
              <a:t>(</a:t>
            </a:r>
            <a:r>
              <a:rPr lang="en-GB" altLang="de-DE" sz="2400" b="1" dirty="0" err="1">
                <a:solidFill>
                  <a:srgbClr val="FF9900"/>
                </a:solidFill>
              </a:rPr>
              <a:t>Kupferbeil</a:t>
            </a:r>
            <a:r>
              <a:rPr lang="en-GB" altLang="de-DE" sz="2400" b="1" dirty="0">
                <a:solidFill>
                  <a:srgbClr val="FF9900"/>
                </a:solidFill>
              </a:rPr>
              <a:t> </a:t>
            </a:r>
            <a:r>
              <a:rPr lang="en-GB" altLang="de-DE" sz="2400" b="1" dirty="0" err="1">
                <a:solidFill>
                  <a:srgbClr val="FF9900"/>
                </a:solidFill>
              </a:rPr>
              <a:t>im</a:t>
            </a:r>
            <a:r>
              <a:rPr lang="en-GB" altLang="de-DE" sz="2400" b="1" dirty="0">
                <a:solidFill>
                  <a:srgbClr val="FF9900"/>
                </a:solidFill>
              </a:rPr>
              <a:t> </a:t>
            </a:r>
            <a:r>
              <a:rPr lang="en-GB" altLang="de-DE" sz="2400" b="1" dirty="0" smtClean="0">
                <a:solidFill>
                  <a:srgbClr val="FF9900"/>
                </a:solidFill>
              </a:rPr>
              <a:t>Original</a:t>
            </a:r>
            <a:r>
              <a:rPr lang="en-GB" altLang="de-DE" sz="2400" b="1" dirty="0">
                <a:solidFill>
                  <a:srgbClr val="FF9900"/>
                </a:solidFill>
              </a:rPr>
              <a:t>)</a:t>
            </a:r>
          </a:p>
        </p:txBody>
      </p:sp>
      <p:sp>
        <p:nvSpPr>
          <p:cNvPr id="23559" name="Rectangle 6">
            <a:extLst>
              <a:ext uri="{FF2B5EF4-FFF2-40B4-BE49-F238E27FC236}">
                <a16:creationId xmlns:a16="http://schemas.microsoft.com/office/drawing/2014/main" xmlns="" id="{6D76F260-F85D-4A44-9FE0-F6ED49FE5C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Historische Nutzung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nummernplatzhalter 2">
            <a:extLst>
              <a:ext uri="{FF2B5EF4-FFF2-40B4-BE49-F238E27FC236}">
                <a16:creationId xmlns:a16="http://schemas.microsoft.com/office/drawing/2014/main" xmlns="" id="{F8114AF7-EDFE-433C-BB1C-7809B3D072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C6C0763-55AF-4EB5-984C-997D86327397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de-DE" sz="10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xmlns="" id="{6E07D5D9-F1E5-4573-9D8C-3E92A7713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254125"/>
            <a:ext cx="864235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CH" altLang="de-DE" sz="1800" b="1" dirty="0" smtClean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CH" altLang="de-DE" sz="1800" b="1" dirty="0" smtClean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de-DE" sz="1800" b="1" dirty="0" smtClean="0"/>
              <a:t>4000 v. Chr.	Ägypter bauen am Berg Sinai Malachit zur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de-DE" sz="1800" b="1" dirty="0" smtClean="0"/>
              <a:t>		Kupfergewinnung ab (älteste belegte Verhüttung)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CH" altLang="de-DE" sz="1800" b="1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de-DE" sz="1800" b="1" dirty="0" smtClean="0"/>
              <a:t>3000 v. Chr.	Durch Verhüttung </a:t>
            </a:r>
            <a:r>
              <a:rPr lang="de-CH" altLang="de-DE" sz="1800" b="1" dirty="0" err="1" smtClean="0"/>
              <a:t>oxidischer</a:t>
            </a:r>
            <a:r>
              <a:rPr lang="de-CH" altLang="de-DE" sz="1800" b="1" dirty="0" smtClean="0"/>
              <a:t> Kupfer- und Zinnerze</a:t>
            </a:r>
            <a:r>
              <a:rPr lang="de-CH" altLang="de-DE" sz="1800" dirty="0" smtClean="0"/>
              <a:t> </a:t>
            </a:r>
            <a:endParaRPr lang="de-CH" altLang="de-DE" sz="1800" b="1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de-DE" sz="1800" b="1" dirty="0" smtClean="0"/>
              <a:t>		werden die ersten Zinnbronzen hergestellt.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CH" altLang="de-DE" sz="1800" b="1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de-DE" sz="1800" b="1" dirty="0" smtClean="0"/>
              <a:t>2000 v. Chr.	Durch Verhüttung </a:t>
            </a:r>
            <a:r>
              <a:rPr lang="de-CH" altLang="de-DE" sz="1800" b="1" dirty="0" err="1" smtClean="0"/>
              <a:t>oxidischer</a:t>
            </a:r>
            <a:r>
              <a:rPr lang="de-CH" altLang="de-DE" sz="1800" b="1" dirty="0" smtClean="0"/>
              <a:t> Kupfer- und Zinkerze</a:t>
            </a:r>
            <a:r>
              <a:rPr lang="de-CH" altLang="de-DE" sz="1800" dirty="0" smtClean="0"/>
              <a:t> </a:t>
            </a:r>
            <a:endParaRPr lang="de-CH" altLang="de-DE" sz="1800" b="1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de-DE" sz="1800" b="1" dirty="0" smtClean="0"/>
              <a:t>		wird das erste Messing hergestellt.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CH" altLang="de-DE" sz="1800" b="1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de-DE" sz="1800" b="1" dirty="0" smtClean="0"/>
              <a:t>1500 v. Chr.	Kelten stellen im Alpenraum weitgehend reines Kupfer</a:t>
            </a:r>
            <a:r>
              <a:rPr lang="de-CH" altLang="de-DE" sz="1800" dirty="0" smtClean="0"/>
              <a:t> </a:t>
            </a:r>
            <a:endParaRPr lang="de-CH" altLang="de-DE" sz="1800" b="1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de-DE" sz="1800" b="1" dirty="0" smtClean="0"/>
              <a:t>		aus sulfidischen Erzen durch Rösten, Reduzieren und 			Raffinieren her.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CH" altLang="de-DE" sz="1800" b="1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de-DE" sz="1800" b="1" dirty="0" smtClean="0"/>
              <a:t>   400 v. Chr.	Kupfer-Schiffsnägel (&gt;99% </a:t>
            </a:r>
            <a:r>
              <a:rPr lang="de-CH" altLang="de-DE" sz="1800" b="1" dirty="0" err="1" smtClean="0"/>
              <a:t>Cu</a:t>
            </a:r>
            <a:r>
              <a:rPr lang="de-CH" altLang="de-DE" sz="1800" b="1" dirty="0" smtClean="0"/>
              <a:t>, &lt;1% </a:t>
            </a:r>
            <a:r>
              <a:rPr lang="de-CH" altLang="de-DE" sz="1800" b="1" dirty="0" err="1" smtClean="0"/>
              <a:t>Pb</a:t>
            </a:r>
            <a:r>
              <a:rPr lang="de-CH" altLang="de-DE" sz="1800" b="1" dirty="0" smtClean="0"/>
              <a:t>) aus zypriotischen 			Erzen</a:t>
            </a:r>
            <a:r>
              <a:rPr lang="de-CH" altLang="de-DE" sz="1800" dirty="0" smtClean="0"/>
              <a:t> </a:t>
            </a:r>
            <a:r>
              <a:rPr lang="de-CH" altLang="de-DE" sz="1800" b="1" dirty="0" smtClean="0"/>
              <a:t>werden zum Bau der im Mittelmeer fahrenden 			Handelsschiffe</a:t>
            </a:r>
            <a:r>
              <a:rPr lang="de-CH" altLang="de-DE" sz="1800" dirty="0" smtClean="0"/>
              <a:t> </a:t>
            </a:r>
            <a:r>
              <a:rPr lang="de-CH" altLang="de-DE" sz="1800" b="1" dirty="0" smtClean="0"/>
              <a:t>verwendet (Funde vor der Küste Israels)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CH" altLang="de-DE" sz="1800" b="1" dirty="0" smtClean="0">
                <a:solidFill>
                  <a:srgbClr val="FF9900"/>
                </a:solidFill>
              </a:rPr>
              <a:t>				</a:t>
            </a:r>
            <a:endParaRPr lang="de-CH" altLang="de-DE" sz="1800" b="1" dirty="0">
              <a:solidFill>
                <a:srgbClr val="FF9900"/>
              </a:solidFill>
            </a:endParaRP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xmlns="" id="{6768FFB0-A373-48ED-8F10-DD7E4B9F62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b="1"/>
              <a:t>Entwicklung der Kupfermetallurgie in der Frühgeschichte</a:t>
            </a:r>
            <a:endParaRPr lang="de-DE" altLang="de-DE" b="1"/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nummernplatzhalter 2">
            <a:extLst>
              <a:ext uri="{FF2B5EF4-FFF2-40B4-BE49-F238E27FC236}">
                <a16:creationId xmlns:a16="http://schemas.microsoft.com/office/drawing/2014/main" xmlns="" id="{46AD43CC-972D-4274-96F4-8348AF315D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BD69340-25D4-4F9A-A001-EE252AC8DE66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de-DE" sz="1000"/>
          </a:p>
        </p:txBody>
      </p:sp>
      <p:pic>
        <p:nvPicPr>
          <p:cNvPr id="25603" name="Picture 2" descr="Ägypten">
            <a:extLst>
              <a:ext uri="{FF2B5EF4-FFF2-40B4-BE49-F238E27FC236}">
                <a16:creationId xmlns:a16="http://schemas.microsoft.com/office/drawing/2014/main" xmlns="" id="{0EEE026A-ABFE-42AA-B54F-B8015F35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981075"/>
            <a:ext cx="5224462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3">
            <a:extLst>
              <a:ext uri="{FF2B5EF4-FFF2-40B4-BE49-F238E27FC236}">
                <a16:creationId xmlns:a16="http://schemas.microsoft.com/office/drawing/2014/main" xmlns="" id="{0F9E0740-F569-49CF-9AD2-2B23268DF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050" y="5876925"/>
            <a:ext cx="2403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GB" altLang="de-DE" sz="2400" b="1">
              <a:solidFill>
                <a:srgbClr val="FF99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de-DE" sz="2400" b="1">
                <a:solidFill>
                  <a:srgbClr val="FF9900"/>
                </a:solidFill>
              </a:rPr>
              <a:t>ca. 3000 v. Chr.</a:t>
            </a:r>
          </a:p>
        </p:txBody>
      </p:sp>
      <p:sp>
        <p:nvSpPr>
          <p:cNvPr id="25605" name="Rectangle 4">
            <a:extLst>
              <a:ext uri="{FF2B5EF4-FFF2-40B4-BE49-F238E27FC236}">
                <a16:creationId xmlns:a16="http://schemas.microsoft.com/office/drawing/2014/main" xmlns="" id="{5D262B36-B728-4C57-8F3A-598943D2BA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b="1"/>
              <a:t>Altägyptische Darstellung der  Kupferverarbeitung</a:t>
            </a:r>
            <a:endParaRPr lang="de-DE" altLang="de-DE" b="1"/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nummernplatzhalter 2">
            <a:extLst>
              <a:ext uri="{FF2B5EF4-FFF2-40B4-BE49-F238E27FC236}">
                <a16:creationId xmlns:a16="http://schemas.microsoft.com/office/drawing/2014/main" xmlns="" id="{8979BA2D-22E7-488B-BC1A-FF66D26CBC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A5E892-607F-4D8A-9F57-861B91865B73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de-DE" sz="1000"/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xmlns="" id="{48FFC814-8303-4BBC-B6FE-62B747A4EF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Verhüttung im 15. Jahrhundert</a:t>
            </a:r>
            <a:endParaRPr lang="en-GB" altLang="de-DE"/>
          </a:p>
        </p:txBody>
      </p:sp>
      <p:pic>
        <p:nvPicPr>
          <p:cNvPr id="26628" name="Picture 5">
            <a:extLst>
              <a:ext uri="{FF2B5EF4-FFF2-40B4-BE49-F238E27FC236}">
                <a16:creationId xmlns:a16="http://schemas.microsoft.com/office/drawing/2014/main" xmlns="" id="{F197C847-6FBB-46B7-8BB9-E9DBC6A0B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79525"/>
            <a:ext cx="3457575" cy="34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6">
            <a:extLst>
              <a:ext uri="{FF2B5EF4-FFF2-40B4-BE49-F238E27FC236}">
                <a16:creationId xmlns:a16="http://schemas.microsoft.com/office/drawing/2014/main" xmlns="" id="{3B2EC36E-1692-4FF1-A922-412B207CE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268413"/>
            <a:ext cx="337185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0" name="Text Box 7">
            <a:extLst>
              <a:ext uri="{FF2B5EF4-FFF2-40B4-BE49-F238E27FC236}">
                <a16:creationId xmlns:a16="http://schemas.microsoft.com/office/drawing/2014/main" xmlns="" id="{DE3EC04F-8F52-46FD-99E7-F58B847DE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13325"/>
            <a:ext cx="3455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Rösten</a:t>
            </a:r>
            <a:endParaRPr lang="en-GB" altLang="de-DE" sz="1800"/>
          </a:p>
        </p:txBody>
      </p:sp>
      <p:sp>
        <p:nvSpPr>
          <p:cNvPr id="26631" name="Text Box 8">
            <a:extLst>
              <a:ext uri="{FF2B5EF4-FFF2-40B4-BE49-F238E27FC236}">
                <a16:creationId xmlns:a16="http://schemas.microsoft.com/office/drawing/2014/main" xmlns="" id="{8D41895E-F9E6-4122-97BE-B767F0107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025" y="5013325"/>
            <a:ext cx="3455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Reduzieren</a:t>
            </a:r>
            <a:endParaRPr lang="en-GB" altLang="de-DE" sz="1800"/>
          </a:p>
        </p:txBody>
      </p:sp>
      <p:sp>
        <p:nvSpPr>
          <p:cNvPr id="26632" name="Text Box 9">
            <a:extLst>
              <a:ext uri="{FF2B5EF4-FFF2-40B4-BE49-F238E27FC236}">
                <a16:creationId xmlns:a16="http://schemas.microsoft.com/office/drawing/2014/main" xmlns="" id="{6C08A5BE-7964-4EC0-AFA5-5477E1ED7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05488"/>
            <a:ext cx="86407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Bilder aus „</a:t>
            </a:r>
            <a:r>
              <a:rPr lang="en-GB" altLang="de-DE" sz="1800"/>
              <a:t>De re metallica libri XII” (Metallhüttenkunde) </a:t>
            </a:r>
            <a:r>
              <a:rPr lang="de-DE" altLang="de-DE" sz="1800"/>
              <a:t>von Georgius Agricola</a:t>
            </a:r>
            <a:endParaRPr lang="en-GB" altLang="de-DE" sz="1800"/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liennummernplatzhalter 2">
            <a:extLst>
              <a:ext uri="{FF2B5EF4-FFF2-40B4-BE49-F238E27FC236}">
                <a16:creationId xmlns:a16="http://schemas.microsoft.com/office/drawing/2014/main" xmlns="" id="{E8C8A656-B094-4F42-880C-77846DD0B9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E76FC24-0DCE-4A6C-9481-640AFA39AD67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de-DE" sz="1000" dirty="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xmlns="" id="{DA411343-0C8C-4681-B421-C053F968C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1343025"/>
            <a:ext cx="3008312" cy="5110163"/>
          </a:xfrm>
          <a:prstGeom prst="rect">
            <a:avLst/>
          </a:prstGeom>
          <a:solidFill>
            <a:srgbClr val="F8F8F8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de-DE" sz="2200" dirty="0">
              <a:latin typeface="Tahoma" panose="020B0604030504040204" pitchFamily="34" charset="0"/>
            </a:endParaRPr>
          </a:p>
        </p:txBody>
      </p:sp>
      <p:pic>
        <p:nvPicPr>
          <p:cNvPr id="4100" name="Picture 3" descr="euro">
            <a:extLst>
              <a:ext uri="{FF2B5EF4-FFF2-40B4-BE49-F238E27FC236}">
                <a16:creationId xmlns:a16="http://schemas.microsoft.com/office/drawing/2014/main" xmlns="" id="{3114A5A9-65AD-4AF9-A0D0-70A886608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484313"/>
            <a:ext cx="1328737" cy="143986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4" descr="Michel">
            <a:extLst>
              <a:ext uri="{FF2B5EF4-FFF2-40B4-BE49-F238E27FC236}">
                <a16:creationId xmlns:a16="http://schemas.microsoft.com/office/drawing/2014/main" xmlns="" id="{53E5394A-FEED-4CB8-A55D-E59013699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4900613"/>
            <a:ext cx="1328737" cy="143986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Rectangle 5">
            <a:extLst>
              <a:ext uri="{FF2B5EF4-FFF2-40B4-BE49-F238E27FC236}">
                <a16:creationId xmlns:a16="http://schemas.microsoft.com/office/drawing/2014/main" xmlns="" id="{A6C1E719-88BE-401C-9AD0-03A5C5F48A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Kupfer ist der </a:t>
            </a:r>
            <a:r>
              <a:rPr lang="de-DE" altLang="de-DE" dirty="0" smtClean="0"/>
              <a:t>Werkstoff </a:t>
            </a:r>
            <a:r>
              <a:rPr lang="de-DE" altLang="de-DE" dirty="0"/>
              <a:t>der Zukunft</a:t>
            </a:r>
          </a:p>
        </p:txBody>
      </p:sp>
      <p:pic>
        <p:nvPicPr>
          <p:cNvPr id="4103" name="Picture 6" descr="Spule">
            <a:extLst>
              <a:ext uri="{FF2B5EF4-FFF2-40B4-BE49-F238E27FC236}">
                <a16:creationId xmlns:a16="http://schemas.microsoft.com/office/drawing/2014/main" xmlns="" id="{6B33044F-3158-46F1-8EA4-0C77AB632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900613"/>
            <a:ext cx="1328738" cy="143986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079" name="AutoShape 7">
            <a:extLst>
              <a:ext uri="{FF2B5EF4-FFF2-40B4-BE49-F238E27FC236}">
                <a16:creationId xmlns:a16="http://schemas.microsoft.com/office/drawing/2014/main" xmlns="" id="{C3111514-AD89-4CF9-B0C5-64FEF0787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1484313"/>
            <a:ext cx="5514975" cy="2303462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dirty="0">
                <a:latin typeface="Tahoma" panose="020B0604030504040204" pitchFamily="34" charset="0"/>
              </a:rPr>
              <a:t>Herausragende physikalische, chemische </a:t>
            </a:r>
            <a:br>
              <a:rPr lang="de-DE" altLang="de-DE" dirty="0">
                <a:latin typeface="Tahoma" panose="020B0604030504040204" pitchFamily="34" charset="0"/>
              </a:rPr>
            </a:br>
            <a:r>
              <a:rPr lang="de-DE" altLang="de-DE" dirty="0">
                <a:latin typeface="Tahoma" panose="020B0604030504040204" pitchFamily="34" charset="0"/>
              </a:rPr>
              <a:t>und mechanische Eigenschaften </a:t>
            </a:r>
            <a:r>
              <a:rPr lang="de-DE" altLang="de-DE" b="1" dirty="0">
                <a:latin typeface="Tahoma" panose="020B0604030504040204" pitchFamily="34" charset="0"/>
              </a:rPr>
              <a:t/>
            </a:r>
            <a:br>
              <a:rPr lang="de-DE" altLang="de-DE" b="1" dirty="0">
                <a:latin typeface="Tahoma" panose="020B0604030504040204" pitchFamily="34" charset="0"/>
              </a:rPr>
            </a:br>
            <a:r>
              <a:rPr lang="de-DE" altLang="de-DE" b="1" dirty="0">
                <a:solidFill>
                  <a:schemeClr val="hlink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-&gt;</a:t>
            </a:r>
            <a:r>
              <a:rPr lang="de-DE" altLang="de-DE" b="1" dirty="0">
                <a:solidFill>
                  <a:schemeClr val="hlink"/>
                </a:solidFill>
                <a:latin typeface="Tahoma" panose="020B0604030504040204" pitchFamily="34" charset="0"/>
              </a:rPr>
              <a:t> Kupfer: das Metall </a:t>
            </a:r>
            <a:br>
              <a:rPr lang="de-DE" altLang="de-DE" b="1" dirty="0">
                <a:solidFill>
                  <a:schemeClr val="hlink"/>
                </a:solidFill>
                <a:latin typeface="Tahoma" panose="020B0604030504040204" pitchFamily="34" charset="0"/>
              </a:rPr>
            </a:br>
            <a:r>
              <a:rPr lang="de-DE" altLang="de-DE" b="1" dirty="0">
                <a:solidFill>
                  <a:schemeClr val="hlink"/>
                </a:solidFill>
                <a:latin typeface="Tahoma" panose="020B0604030504040204" pitchFamily="34" charset="0"/>
              </a:rPr>
              <a:t>für modernes Leben</a:t>
            </a:r>
            <a:endParaRPr lang="de-DE" altLang="de-DE" dirty="0">
              <a:latin typeface="Tahoma" panose="020B0604030504040204" pitchFamily="34" charset="0"/>
            </a:endParaRPr>
          </a:p>
        </p:txBody>
      </p:sp>
      <p:sp>
        <p:nvSpPr>
          <p:cNvPr id="259080" name="AutoShape 8">
            <a:extLst>
              <a:ext uri="{FF2B5EF4-FFF2-40B4-BE49-F238E27FC236}">
                <a16:creationId xmlns:a16="http://schemas.microsoft.com/office/drawing/2014/main" xmlns="" id="{0FD5FA6B-BE50-4603-AC02-09C244487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4037013"/>
            <a:ext cx="5514975" cy="2303462"/>
          </a:xfrm>
          <a:prstGeom prst="roundRect">
            <a:avLst>
              <a:gd name="adj" fmla="val 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dirty="0">
                <a:latin typeface="Tahoma" panose="020B0604030504040204" pitchFamily="34" charset="0"/>
              </a:rPr>
              <a:t>Primäre Produktion und Recycling sparen </a:t>
            </a:r>
            <a:br>
              <a:rPr lang="de-DE" altLang="de-DE" dirty="0">
                <a:latin typeface="Tahoma" panose="020B0604030504040204" pitchFamily="34" charset="0"/>
              </a:rPr>
            </a:br>
            <a:r>
              <a:rPr lang="de-DE" altLang="de-DE" dirty="0">
                <a:latin typeface="Tahoma" panose="020B0604030504040204" pitchFamily="34" charset="0"/>
              </a:rPr>
              <a:t>natürliche Ressourcen und wertvolle Energie</a:t>
            </a:r>
            <a:br>
              <a:rPr lang="de-DE" altLang="de-DE" dirty="0">
                <a:latin typeface="Tahoma" panose="020B0604030504040204" pitchFamily="34" charset="0"/>
              </a:rPr>
            </a:br>
            <a:r>
              <a:rPr lang="de-DE" altLang="de-DE" b="1" dirty="0">
                <a:solidFill>
                  <a:schemeClr val="hlink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-&gt;</a:t>
            </a:r>
            <a:r>
              <a:rPr lang="de-DE" altLang="de-DE" b="1" dirty="0">
                <a:solidFill>
                  <a:schemeClr val="hlink"/>
                </a:solidFill>
                <a:latin typeface="Tahoma" panose="020B0604030504040204" pitchFamily="34" charset="0"/>
              </a:rPr>
              <a:t> Kupfer: das Metall der Nachhaltigkeit</a:t>
            </a:r>
          </a:p>
        </p:txBody>
      </p:sp>
      <p:pic>
        <p:nvPicPr>
          <p:cNvPr id="4106" name="Picture 9" descr="smart">
            <a:extLst>
              <a:ext uri="{FF2B5EF4-FFF2-40B4-BE49-F238E27FC236}">
                <a16:creationId xmlns:a16="http://schemas.microsoft.com/office/drawing/2014/main" xmlns="" id="{574B7611-2278-46DC-A751-D8AD7779E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1484313"/>
            <a:ext cx="1328737" cy="143986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0" descr="A380">
            <a:extLst>
              <a:ext uri="{FF2B5EF4-FFF2-40B4-BE49-F238E27FC236}">
                <a16:creationId xmlns:a16="http://schemas.microsoft.com/office/drawing/2014/main" xmlns="" id="{1CCCA5C3-8F00-41EA-A48C-0C7E70714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213100"/>
            <a:ext cx="1328737" cy="143986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1" descr="cis">
            <a:extLst>
              <a:ext uri="{FF2B5EF4-FFF2-40B4-BE49-F238E27FC236}">
                <a16:creationId xmlns:a16="http://schemas.microsoft.com/office/drawing/2014/main" xmlns="" id="{0256AC08-E57B-4DE1-8C04-9FD3A8DD0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3192463"/>
            <a:ext cx="1328737" cy="143986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90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9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9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79" grpId="0" build="p" animBg="1" autoUpdateAnimBg="0" advAuto="0"/>
      <p:bldP spid="259080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nummernplatzhalter 2">
            <a:extLst>
              <a:ext uri="{FF2B5EF4-FFF2-40B4-BE49-F238E27FC236}">
                <a16:creationId xmlns:a16="http://schemas.microsoft.com/office/drawing/2014/main" xmlns="" id="{5E4EE30A-A94B-4DFF-A545-9B8D52A0BC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D70452B-A27C-4937-93C5-78D0B34FABF1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de-DE" sz="1000"/>
          </a:p>
        </p:txBody>
      </p:sp>
      <p:pic>
        <p:nvPicPr>
          <p:cNvPr id="185349" name="Picture 5">
            <a:extLst>
              <a:ext uri="{FF2B5EF4-FFF2-40B4-BE49-F238E27FC236}">
                <a16:creationId xmlns:a16="http://schemas.microsoft.com/office/drawing/2014/main" xmlns="" id="{5FC49016-7B34-48D3-B99E-EBB50EE29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81075"/>
            <a:ext cx="6551612" cy="558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6" name="Picture 2" descr="Chalcopyrit Mineral">
            <a:extLst>
              <a:ext uri="{FF2B5EF4-FFF2-40B4-BE49-F238E27FC236}">
                <a16:creationId xmlns:a16="http://schemas.microsoft.com/office/drawing/2014/main" xmlns="" id="{6996F643-657D-476C-B674-3EE0D410F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1075"/>
            <a:ext cx="6697662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4">
            <a:extLst>
              <a:ext uri="{FF2B5EF4-FFF2-40B4-BE49-F238E27FC236}">
                <a16:creationId xmlns:a16="http://schemas.microsoft.com/office/drawing/2014/main" xmlns="" id="{3A1C9075-53D8-47D1-B220-A7BA3DF489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Kupfererz</a:t>
            </a:r>
          </a:p>
        </p:txBody>
      </p:sp>
      <p:pic>
        <p:nvPicPr>
          <p:cNvPr id="185350" name="Picture 6">
            <a:extLst>
              <a:ext uri="{FF2B5EF4-FFF2-40B4-BE49-F238E27FC236}">
                <a16:creationId xmlns:a16="http://schemas.microsoft.com/office/drawing/2014/main" xmlns="" id="{DC3FEC35-0DDF-4F09-B26D-FC78CBAAD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981075"/>
            <a:ext cx="6653212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85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8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85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nummernplatzhalter 3">
            <a:extLst>
              <a:ext uri="{FF2B5EF4-FFF2-40B4-BE49-F238E27FC236}">
                <a16:creationId xmlns:a16="http://schemas.microsoft.com/office/drawing/2014/main" xmlns="" id="{4925083D-B67A-4686-8695-484DE6CC9E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B5412FB-A458-42C3-B9DC-779C981278A9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de-DE" sz="1000"/>
          </a:p>
        </p:txBody>
      </p:sp>
      <p:pic>
        <p:nvPicPr>
          <p:cNvPr id="28675" name="Picture 5" descr="FILM_5_3">
            <a:extLst>
              <a:ext uri="{FF2B5EF4-FFF2-40B4-BE49-F238E27FC236}">
                <a16:creationId xmlns:a16="http://schemas.microsoft.com/office/drawing/2014/main" xmlns="" id="{6FE9DD5F-20EA-4D5B-B3E1-42F2478B1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57263"/>
            <a:ext cx="8208962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2">
            <a:extLst>
              <a:ext uri="{FF2B5EF4-FFF2-40B4-BE49-F238E27FC236}">
                <a16:creationId xmlns:a16="http://schemas.microsoft.com/office/drawing/2014/main" xmlns="" id="{D0A7558C-CD0E-4326-9E50-EAC7FCD50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997200"/>
            <a:ext cx="7440612" cy="375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e-DE" sz="4800" b="1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e-DE" sz="4800" b="1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e-DE" sz="4800" b="1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e-DE" sz="4800" b="1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e-DE" sz="4800" b="1">
              <a:solidFill>
                <a:srgbClr val="FF9900"/>
              </a:solidFill>
            </a:endParaRPr>
          </a:p>
        </p:txBody>
      </p:sp>
      <p:sp>
        <p:nvSpPr>
          <p:cNvPr id="28677" name="Rectangle 3">
            <a:extLst>
              <a:ext uri="{FF2B5EF4-FFF2-40B4-BE49-F238E27FC236}">
                <a16:creationId xmlns:a16="http://schemas.microsoft.com/office/drawing/2014/main" xmlns="" id="{BBA69F72-1176-42F0-8EB2-AC3EBE4FD5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b="1"/>
              <a:t>Häufigkeit</a:t>
            </a:r>
            <a:r>
              <a:rPr lang="en-GB" altLang="de-DE" b="1">
                <a:solidFill>
                  <a:srgbClr val="FF9900"/>
                </a:solidFill>
              </a:rPr>
              <a:t> </a:t>
            </a:r>
            <a:r>
              <a:rPr lang="en-GB" altLang="de-DE" b="1"/>
              <a:t>von</a:t>
            </a:r>
            <a:r>
              <a:rPr lang="en-GB" altLang="de-DE" b="1">
                <a:solidFill>
                  <a:srgbClr val="FF9900"/>
                </a:solidFill>
              </a:rPr>
              <a:t> </a:t>
            </a:r>
            <a:r>
              <a:rPr lang="en-GB" altLang="de-DE" b="1"/>
              <a:t>Kupfer in der Natur</a:t>
            </a:r>
            <a:endParaRPr lang="de-DE" altLang="de-DE" b="1"/>
          </a:p>
        </p:txBody>
      </p:sp>
      <p:sp>
        <p:nvSpPr>
          <p:cNvPr id="22534" name="Rectangle 4">
            <a:extLst>
              <a:ext uri="{FF2B5EF4-FFF2-40B4-BE49-F238E27FC236}">
                <a16:creationId xmlns:a16="http://schemas.microsoft.com/office/drawing/2014/main" xmlns="" id="{407B6E88-29A8-4BC6-9AC0-0CE9D2360D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7813" y="1773238"/>
            <a:ext cx="6192837" cy="4032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2400" b="1" dirty="0"/>
              <a:t>Meer		0,0000003 %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b="1" dirty="0" err="1"/>
              <a:t>Weltall</a:t>
            </a:r>
            <a:r>
              <a:rPr lang="en-GB" sz="2400" b="1" dirty="0"/>
              <a:t>		0,00001     %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b="1" dirty="0" err="1"/>
              <a:t>Sonne</a:t>
            </a:r>
            <a:r>
              <a:rPr lang="en-GB" sz="2400" b="1" dirty="0"/>
              <a:t>		0,0001       %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b="1" dirty="0"/>
              <a:t>Mensch		0,0004       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b="1" dirty="0" err="1"/>
              <a:t>Erdkruste</a:t>
            </a:r>
            <a:r>
              <a:rPr lang="en-GB" sz="2400" b="1" dirty="0"/>
              <a:t>		0,058         %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4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 b="1" dirty="0" err="1"/>
              <a:t>abbauwürdige</a:t>
            </a:r>
            <a:r>
              <a:rPr lang="en-GB" sz="2400" b="1" dirty="0"/>
              <a:t> </a:t>
            </a:r>
          </a:p>
          <a:p>
            <a:pPr marL="0" indent="0" eaLnBrk="1" hangingPunct="1">
              <a:lnSpc>
                <a:spcPct val="90000"/>
              </a:lnSpc>
              <a:buFont typeface="Arial Black" panose="020B0A04020102020204" pitchFamily="34" charset="0"/>
              <a:buNone/>
              <a:defRPr/>
            </a:pPr>
            <a:r>
              <a:rPr lang="en-GB" sz="2400" b="1" dirty="0"/>
              <a:t>   </a:t>
            </a:r>
            <a:r>
              <a:rPr lang="en-GB" sz="2400" b="1" dirty="0" err="1"/>
              <a:t>Erzlagerstätten</a:t>
            </a:r>
            <a:r>
              <a:rPr lang="en-GB" sz="2400" b="1" dirty="0"/>
              <a:t>	  0,4 % - 2 %</a:t>
            </a:r>
          </a:p>
          <a:p>
            <a:pPr eaLnBrk="1" hangingPunct="1">
              <a:lnSpc>
                <a:spcPct val="90000"/>
              </a:lnSpc>
              <a:defRPr/>
            </a:pPr>
            <a:endParaRPr lang="de-DE" sz="2400" b="1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nummernplatzhalter 3">
            <a:extLst>
              <a:ext uri="{FF2B5EF4-FFF2-40B4-BE49-F238E27FC236}">
                <a16:creationId xmlns:a16="http://schemas.microsoft.com/office/drawing/2014/main" xmlns="" id="{6F225C54-8639-460E-8124-4316B2095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BF2DFE6-352B-44C1-A8A0-5525A00ABFF5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de-DE" sz="1000"/>
          </a:p>
        </p:txBody>
      </p:sp>
      <p:sp>
        <p:nvSpPr>
          <p:cNvPr id="29699" name="Rectangle 4">
            <a:extLst>
              <a:ext uri="{FF2B5EF4-FFF2-40B4-BE49-F238E27FC236}">
                <a16:creationId xmlns:a16="http://schemas.microsoft.com/office/drawing/2014/main" xmlns="" id="{BCB49A99-3B7F-49B7-9730-34D0F635A8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b="1" dirty="0">
                <a:ea typeface="Times New Roman" panose="02020603050405020304" pitchFamily="18" charset="0"/>
                <a:cs typeface="Tahoma" panose="020B0604030504040204" pitchFamily="34" charset="0"/>
              </a:rPr>
              <a:t>Die 10 </a:t>
            </a:r>
            <a:r>
              <a:rPr lang="en-GB" altLang="de-DE" b="1" dirty="0" err="1" smtClean="0">
                <a:ea typeface="Times New Roman" panose="02020603050405020304" pitchFamily="18" charset="0"/>
                <a:cs typeface="Tahoma" panose="020B0604030504040204" pitchFamily="34" charset="0"/>
              </a:rPr>
              <a:t>grössten</a:t>
            </a:r>
            <a:r>
              <a:rPr lang="en-GB" altLang="de-DE" b="1" dirty="0" smtClean="0"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GB" altLang="de-DE" b="1" dirty="0" err="1">
                <a:ea typeface="Times New Roman" panose="02020603050405020304" pitchFamily="18" charset="0"/>
                <a:cs typeface="Tahoma" panose="020B0604030504040204" pitchFamily="34" charset="0"/>
              </a:rPr>
              <a:t>Förderländer</a:t>
            </a:r>
            <a:r>
              <a:rPr lang="en-GB" altLang="de-DE" b="1" dirty="0"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GB" altLang="de-DE" b="1" dirty="0" err="1">
                <a:ea typeface="Times New Roman" panose="02020603050405020304" pitchFamily="18" charset="0"/>
                <a:cs typeface="Tahoma" panose="020B0604030504040204" pitchFamily="34" charset="0"/>
              </a:rPr>
              <a:t>für</a:t>
            </a:r>
            <a:r>
              <a:rPr lang="en-GB" altLang="de-DE" b="1" dirty="0"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GB" altLang="de-DE" b="1" dirty="0" err="1">
                <a:ea typeface="Times New Roman" panose="02020603050405020304" pitchFamily="18" charset="0"/>
                <a:cs typeface="Tahoma" panose="020B0604030504040204" pitchFamily="34" charset="0"/>
              </a:rPr>
              <a:t>Kupfererz</a:t>
            </a:r>
            <a:endParaRPr lang="de-DE" altLang="de-DE" b="1" dirty="0"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  <p:graphicFrame>
        <p:nvGraphicFramePr>
          <p:cNvPr id="29700" name="Object 5">
            <a:extLst>
              <a:ext uri="{FF2B5EF4-FFF2-40B4-BE49-F238E27FC236}">
                <a16:creationId xmlns:a16="http://schemas.microsoft.com/office/drawing/2014/main" xmlns="" id="{63C01A52-92B6-459A-9231-211BB1D0EEA7}"/>
              </a:ext>
            </a:extLst>
          </p:cNvPr>
          <p:cNvGraphicFramePr>
            <a:graphicFrameLocks noGrp="1" noChangeAspect="1"/>
          </p:cNvGraphicFramePr>
          <p:nvPr>
            <p:ph type="chart" idx="1"/>
          </p:nvPr>
        </p:nvGraphicFramePr>
        <p:xfrm>
          <a:off x="179388" y="1125538"/>
          <a:ext cx="8799512" cy="532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Diagramm" r:id="rId3" imgW="8801100" imgH="4572000" progId="MSGraph.Chart.8">
                  <p:embed followColorScheme="full"/>
                </p:oleObj>
              </mc:Choice>
              <mc:Fallback>
                <p:oleObj name="Diagramm" r:id="rId3" imgW="8801100" imgH="4572000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125538"/>
                        <a:ext cx="8799512" cy="532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nummernplatzhalter 2">
            <a:extLst>
              <a:ext uri="{FF2B5EF4-FFF2-40B4-BE49-F238E27FC236}">
                <a16:creationId xmlns:a16="http://schemas.microsoft.com/office/drawing/2014/main" xmlns="" id="{061BC700-D2BC-4103-B8FB-430F22C5E0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A8E211-257D-490A-BD5E-F2BEC86172D8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de-DE" sz="1000"/>
          </a:p>
        </p:txBody>
      </p:sp>
      <p:pic>
        <p:nvPicPr>
          <p:cNvPr id="30723" name="Picture 2" descr="Südamerika polit">
            <a:extLst>
              <a:ext uri="{FF2B5EF4-FFF2-40B4-BE49-F238E27FC236}">
                <a16:creationId xmlns:a16="http://schemas.microsoft.com/office/drawing/2014/main" xmlns="" id="{BC606FEB-CB49-4822-B606-878BE8991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8" y="969963"/>
            <a:ext cx="3836987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3" descr="Südamerika topogr">
            <a:extLst>
              <a:ext uri="{FF2B5EF4-FFF2-40B4-BE49-F238E27FC236}">
                <a16:creationId xmlns:a16="http://schemas.microsoft.com/office/drawing/2014/main" xmlns="" id="{C537A23C-5D99-4115-848A-A3C7B6C99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1"/>
          <a:stretch>
            <a:fillRect/>
          </a:stretch>
        </p:blipFill>
        <p:spPr bwMode="auto">
          <a:xfrm>
            <a:off x="2987675" y="981075"/>
            <a:ext cx="3841750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4">
            <a:extLst>
              <a:ext uri="{FF2B5EF4-FFF2-40B4-BE49-F238E27FC236}">
                <a16:creationId xmlns:a16="http://schemas.microsoft.com/office/drawing/2014/main" xmlns="" id="{49CA87FF-B260-467A-B243-E8CDF767D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4103688"/>
            <a:ext cx="2825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2400" b="1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 b="1">
                <a:solidFill>
                  <a:srgbClr val="FF9900"/>
                </a:solidFill>
              </a:rPr>
              <a:t>Chile, Südamerika</a:t>
            </a:r>
          </a:p>
        </p:txBody>
      </p:sp>
      <p:sp>
        <p:nvSpPr>
          <p:cNvPr id="30726" name="Rectangle 5">
            <a:extLst>
              <a:ext uri="{FF2B5EF4-FFF2-40B4-BE49-F238E27FC236}">
                <a16:creationId xmlns:a16="http://schemas.microsoft.com/office/drawing/2014/main" xmlns="" id="{BCABC80F-B3D4-4B7F-B2BB-BC400F6573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dirty="0"/>
              <a:t>Die </a:t>
            </a:r>
            <a:r>
              <a:rPr lang="de-DE" altLang="de-DE" b="1" dirty="0" err="1" smtClean="0"/>
              <a:t>grössten</a:t>
            </a:r>
            <a:r>
              <a:rPr lang="de-DE" altLang="de-DE" b="1" dirty="0" smtClean="0"/>
              <a:t> </a:t>
            </a:r>
            <a:r>
              <a:rPr lang="de-DE" altLang="de-DE" b="1" dirty="0"/>
              <a:t>Kupfervorkommen der Welt</a:t>
            </a:r>
          </a:p>
        </p:txBody>
      </p:sp>
      <p:sp>
        <p:nvSpPr>
          <p:cNvPr id="30727" name="Line 6">
            <a:extLst>
              <a:ext uri="{FF2B5EF4-FFF2-40B4-BE49-F238E27FC236}">
                <a16:creationId xmlns:a16="http://schemas.microsoft.com/office/drawing/2014/main" xmlns="" id="{C3AD8F74-62CF-4810-B18A-36F91D58D6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1913" y="4797425"/>
            <a:ext cx="2879725" cy="6477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sp>
        <p:nvSpPr>
          <p:cNvPr id="30728" name="Text Box 7">
            <a:extLst>
              <a:ext uri="{FF2B5EF4-FFF2-40B4-BE49-F238E27FC236}">
                <a16:creationId xmlns:a16="http://schemas.microsoft.com/office/drawing/2014/main" xmlns="" id="{60A5A5B4-5793-4A27-B497-1C1052025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229225"/>
            <a:ext cx="1296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800">
                <a:solidFill>
                  <a:schemeClr val="hlink"/>
                </a:solidFill>
              </a:rPr>
              <a:t>Santiago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nummernplatzhalter 2">
            <a:extLst>
              <a:ext uri="{FF2B5EF4-FFF2-40B4-BE49-F238E27FC236}">
                <a16:creationId xmlns:a16="http://schemas.microsoft.com/office/drawing/2014/main" xmlns="" id="{1279AF1E-30DF-449F-9B84-F56C78B787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CF9726-B93E-4AE9-88FC-638CA2EEDA74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de-DE" sz="1000"/>
          </a:p>
        </p:txBody>
      </p:sp>
      <p:pic>
        <p:nvPicPr>
          <p:cNvPr id="32771" name="Picture 2" descr="FILM_5_3">
            <a:extLst>
              <a:ext uri="{FF2B5EF4-FFF2-40B4-BE49-F238E27FC236}">
                <a16:creationId xmlns:a16="http://schemas.microsoft.com/office/drawing/2014/main" xmlns="" id="{EDD3A5E3-79C7-4EEE-8055-799833BF2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57263"/>
            <a:ext cx="8208962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>
            <a:extLst>
              <a:ext uri="{FF2B5EF4-FFF2-40B4-BE49-F238E27FC236}">
                <a16:creationId xmlns:a16="http://schemas.microsoft.com/office/drawing/2014/main" xmlns="" id="{E1317A56-7121-4219-9358-7DA4CBE48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 dirty="0" err="1"/>
              <a:t>Chuquicamata</a:t>
            </a:r>
            <a:r>
              <a:rPr lang="de-DE" altLang="de-DE" b="1" dirty="0"/>
              <a:t>, </a:t>
            </a:r>
            <a:br>
              <a:rPr lang="de-DE" altLang="de-DE" b="1" dirty="0"/>
            </a:br>
            <a:r>
              <a:rPr lang="de-DE" altLang="de-DE" b="1" dirty="0"/>
              <a:t>der </a:t>
            </a:r>
            <a:r>
              <a:rPr lang="de-DE" altLang="de-DE" b="1" dirty="0" err="1" smtClean="0"/>
              <a:t>grösste</a:t>
            </a:r>
            <a:r>
              <a:rPr lang="de-DE" altLang="de-DE" b="1" dirty="0" smtClean="0"/>
              <a:t> </a:t>
            </a:r>
            <a:r>
              <a:rPr lang="de-DE" altLang="de-DE" b="1" dirty="0"/>
              <a:t>Kupfer-Tagebau der Welt</a:t>
            </a:r>
          </a:p>
        </p:txBody>
      </p:sp>
      <p:sp>
        <p:nvSpPr>
          <p:cNvPr id="192517" name="Rectangle 5">
            <a:extLst>
              <a:ext uri="{FF2B5EF4-FFF2-40B4-BE49-F238E27FC236}">
                <a16:creationId xmlns:a16="http://schemas.microsoft.com/office/drawing/2014/main" xmlns="" id="{C9721EB6-3D6F-4D54-9007-CDDF9BF0B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20249"/>
            <a:ext cx="81375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b="1" dirty="0">
                <a:solidFill>
                  <a:schemeClr val="bg1"/>
                </a:solidFill>
              </a:rPr>
              <a:t>4.300 m </a:t>
            </a:r>
            <a:r>
              <a:rPr lang="de-DE" altLang="de-DE" b="1" dirty="0" smtClean="0">
                <a:solidFill>
                  <a:schemeClr val="bg1"/>
                </a:solidFill>
              </a:rPr>
              <a:t>lang, 3.000</a:t>
            </a:r>
            <a:r>
              <a:rPr lang="de-DE" altLang="de-DE" b="1" dirty="0">
                <a:solidFill>
                  <a:schemeClr val="bg1"/>
                </a:solidFill>
              </a:rPr>
              <a:t> m breit und 850 Meter tief. Das entspricht einer Fläche von rund 13 km² und einem theoretischen Volumen von 11 km³. Im Jahr 2014 erreichte der Tagebau seine </a:t>
            </a:r>
            <a:r>
              <a:rPr lang="de-DE" altLang="de-DE" b="1" dirty="0" err="1" smtClean="0">
                <a:solidFill>
                  <a:schemeClr val="bg1"/>
                </a:solidFill>
              </a:rPr>
              <a:t>grösste</a:t>
            </a:r>
            <a:r>
              <a:rPr lang="de-DE" altLang="de-DE" b="1" dirty="0" smtClean="0">
                <a:solidFill>
                  <a:schemeClr val="bg1"/>
                </a:solidFill>
              </a:rPr>
              <a:t> </a:t>
            </a:r>
            <a:r>
              <a:rPr lang="de-DE" altLang="de-DE" b="1" dirty="0">
                <a:solidFill>
                  <a:schemeClr val="bg1"/>
                </a:solidFill>
              </a:rPr>
              <a:t>Tiefe </a:t>
            </a:r>
            <a:r>
              <a:rPr lang="de-DE" altLang="de-DE" b="1" dirty="0" smtClean="0">
                <a:solidFill>
                  <a:schemeClr val="bg1"/>
                </a:solidFill>
              </a:rPr>
              <a:t>von </a:t>
            </a:r>
            <a:r>
              <a:rPr lang="de-DE" altLang="de-DE" b="1" dirty="0">
                <a:solidFill>
                  <a:schemeClr val="bg1"/>
                </a:solidFill>
              </a:rPr>
              <a:t>1.100 m. 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liennummernplatzhalter 2">
            <a:extLst>
              <a:ext uri="{FF2B5EF4-FFF2-40B4-BE49-F238E27FC236}">
                <a16:creationId xmlns:a16="http://schemas.microsoft.com/office/drawing/2014/main" xmlns="" id="{E964983D-256F-407E-912D-A04CF26403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A2FAA17-2D53-49CF-B720-E06FA2AA6B17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de-DE" sz="1000"/>
          </a:p>
        </p:txBody>
      </p:sp>
      <p:pic>
        <p:nvPicPr>
          <p:cNvPr id="193538" name="Picture 2" descr="FILM_5_4">
            <a:extLst>
              <a:ext uri="{FF2B5EF4-FFF2-40B4-BE49-F238E27FC236}">
                <a16:creationId xmlns:a16="http://schemas.microsoft.com/office/drawing/2014/main" xmlns="" id="{16F0DD8D-3C6B-43C2-873F-F78D5BC66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22338"/>
            <a:ext cx="8642350" cy="569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3">
            <a:extLst>
              <a:ext uri="{FF2B5EF4-FFF2-40B4-BE49-F238E27FC236}">
                <a16:creationId xmlns:a16="http://schemas.microsoft.com/office/drawing/2014/main" xmlns="" id="{212D753D-F468-4161-9AAC-041A1A79DB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/>
              <a:t>Logistik im Kupfer-Tagebau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9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nummernplatzhalter 2">
            <a:extLst>
              <a:ext uri="{FF2B5EF4-FFF2-40B4-BE49-F238E27FC236}">
                <a16:creationId xmlns:a16="http://schemas.microsoft.com/office/drawing/2014/main" xmlns="" id="{AB2D2D5F-D472-468F-96E7-173ACD4AE0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1AC75C9-1128-4C49-B2B0-7CB000E45271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de-DE" sz="1000"/>
          </a:p>
        </p:txBody>
      </p:sp>
      <p:pic>
        <p:nvPicPr>
          <p:cNvPr id="194562" name="Picture 2" descr="FILM_5_5">
            <a:extLst>
              <a:ext uri="{FF2B5EF4-FFF2-40B4-BE49-F238E27FC236}">
                <a16:creationId xmlns:a16="http://schemas.microsoft.com/office/drawing/2014/main" xmlns="" id="{E018DA4A-95E6-4592-8AC0-27764C84D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25513"/>
            <a:ext cx="8713788" cy="568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3">
            <a:extLst>
              <a:ext uri="{FF2B5EF4-FFF2-40B4-BE49-F238E27FC236}">
                <a16:creationId xmlns:a16="http://schemas.microsoft.com/office/drawing/2014/main" xmlns="" id="{892375A5-ABDE-4B87-9694-E4A96CB15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b="1"/>
              <a:t>Giganten im Kupfer-Tagebau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nummernplatzhalter 2">
            <a:extLst>
              <a:ext uri="{FF2B5EF4-FFF2-40B4-BE49-F238E27FC236}">
                <a16:creationId xmlns:a16="http://schemas.microsoft.com/office/drawing/2014/main" xmlns="" id="{427AB166-0D03-4DA0-8D38-2A42109C57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18ED904-B43D-4C6F-8F14-E8350BD49978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de-DE" sz="1000"/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xmlns="" id="{67F0F4C2-D07F-4B2A-8ABC-A30905C9F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Prozess der Kupfergewinnung aus sulfidischen Erzen</a:t>
            </a:r>
          </a:p>
        </p:txBody>
      </p:sp>
      <p:pic>
        <p:nvPicPr>
          <p:cNvPr id="35844" name="Picture 5">
            <a:extLst>
              <a:ext uri="{FF2B5EF4-FFF2-40B4-BE49-F238E27FC236}">
                <a16:creationId xmlns:a16="http://schemas.microsoft.com/office/drawing/2014/main" xmlns="" id="{07054554-8358-4C4A-9F2F-7E23801E7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125538"/>
            <a:ext cx="4648200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nummernplatzhalter 2">
            <a:extLst>
              <a:ext uri="{FF2B5EF4-FFF2-40B4-BE49-F238E27FC236}">
                <a16:creationId xmlns:a16="http://schemas.microsoft.com/office/drawing/2014/main" xmlns="" id="{F74F3296-F2DC-418D-9B78-8EEF9E91B9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638CDB-64EC-40E0-8ABD-1BD2741DD9C0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de-DE" sz="1000"/>
          </a:p>
        </p:txBody>
      </p:sp>
      <p:sp>
        <p:nvSpPr>
          <p:cNvPr id="36867" name="AutoShape 2">
            <a:extLst>
              <a:ext uri="{FF2B5EF4-FFF2-40B4-BE49-F238E27FC236}">
                <a16:creationId xmlns:a16="http://schemas.microsoft.com/office/drawing/2014/main" xmlns="" id="{1D4B2EAA-E14C-449D-A998-5E5015956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8863" y="3700463"/>
            <a:ext cx="798512" cy="649287"/>
          </a:xfrm>
          <a:prstGeom prst="rightArrow">
            <a:avLst>
              <a:gd name="adj1" fmla="val 72620"/>
              <a:gd name="adj2" fmla="val 38814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/>
          </a:p>
        </p:txBody>
      </p:sp>
      <p:sp>
        <p:nvSpPr>
          <p:cNvPr id="36868" name="AutoShape 3">
            <a:extLst>
              <a:ext uri="{FF2B5EF4-FFF2-40B4-BE49-F238E27FC236}">
                <a16:creationId xmlns:a16="http://schemas.microsoft.com/office/drawing/2014/main" xmlns="" id="{7A3DC41C-8CC2-4367-94DB-A64581DDF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25" y="5203825"/>
            <a:ext cx="730250" cy="649288"/>
          </a:xfrm>
          <a:prstGeom prst="rightArrow">
            <a:avLst>
              <a:gd name="adj1" fmla="val 72620"/>
              <a:gd name="adj2" fmla="val 38318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/>
          </a:p>
        </p:txBody>
      </p:sp>
      <p:sp>
        <p:nvSpPr>
          <p:cNvPr id="36869" name="AutoShape 4">
            <a:extLst>
              <a:ext uri="{FF2B5EF4-FFF2-40B4-BE49-F238E27FC236}">
                <a16:creationId xmlns:a16="http://schemas.microsoft.com/office/drawing/2014/main" xmlns="" id="{62ACAA39-1704-4728-B03B-F7B141ADF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25" y="2449513"/>
            <a:ext cx="730250" cy="649287"/>
          </a:xfrm>
          <a:prstGeom prst="rightArrow">
            <a:avLst>
              <a:gd name="adj1" fmla="val 72620"/>
              <a:gd name="adj2" fmla="val 38318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/>
          </a:p>
        </p:txBody>
      </p:sp>
      <p:sp>
        <p:nvSpPr>
          <p:cNvPr id="36870" name="AutoShape 5">
            <a:extLst>
              <a:ext uri="{FF2B5EF4-FFF2-40B4-BE49-F238E27FC236}">
                <a16:creationId xmlns:a16="http://schemas.microsoft.com/office/drawing/2014/main" xmlns="" id="{8EA7A6CC-5F1F-4091-8E6F-4AECD0852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5099050"/>
            <a:ext cx="1468437" cy="649288"/>
          </a:xfrm>
          <a:prstGeom prst="rightArrow">
            <a:avLst>
              <a:gd name="adj1" fmla="val 61370"/>
              <a:gd name="adj2" fmla="val 29537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/>
          </a:p>
        </p:txBody>
      </p:sp>
      <p:sp>
        <p:nvSpPr>
          <p:cNvPr id="36871" name="AutoShape 6">
            <a:extLst>
              <a:ext uri="{FF2B5EF4-FFF2-40B4-BE49-F238E27FC236}">
                <a16:creationId xmlns:a16="http://schemas.microsoft.com/office/drawing/2014/main" xmlns="" id="{744BC339-222E-4695-9D90-71BC20E30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1725" y="2449513"/>
            <a:ext cx="730250" cy="649287"/>
          </a:xfrm>
          <a:prstGeom prst="rightArrow">
            <a:avLst>
              <a:gd name="adj1" fmla="val 72620"/>
              <a:gd name="adj2" fmla="val 38318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/>
          </a:p>
        </p:txBody>
      </p:sp>
      <p:sp>
        <p:nvSpPr>
          <p:cNvPr id="36872" name="AutoShape 7">
            <a:extLst>
              <a:ext uri="{FF2B5EF4-FFF2-40B4-BE49-F238E27FC236}">
                <a16:creationId xmlns:a16="http://schemas.microsoft.com/office/drawing/2014/main" xmlns="" id="{7FF7409D-B4AE-40D3-BB2A-836DB2DF9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3488" y="2449513"/>
            <a:ext cx="731837" cy="649287"/>
          </a:xfrm>
          <a:prstGeom prst="rightArrow">
            <a:avLst>
              <a:gd name="adj1" fmla="val 72620"/>
              <a:gd name="adj2" fmla="val 38401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/>
          </a:p>
        </p:txBody>
      </p:sp>
      <p:sp>
        <p:nvSpPr>
          <p:cNvPr id="36873" name="AutoShape 8">
            <a:extLst>
              <a:ext uri="{FF2B5EF4-FFF2-40B4-BE49-F238E27FC236}">
                <a16:creationId xmlns:a16="http://schemas.microsoft.com/office/drawing/2014/main" xmlns="" id="{167E9CA4-7AD1-4F8D-A949-F9BC9814A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3" y="3932238"/>
            <a:ext cx="730250" cy="649287"/>
          </a:xfrm>
          <a:prstGeom prst="rightArrow">
            <a:avLst>
              <a:gd name="adj1" fmla="val 72620"/>
              <a:gd name="adj2" fmla="val 38318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/>
          </a:p>
        </p:txBody>
      </p:sp>
      <p:sp>
        <p:nvSpPr>
          <p:cNvPr id="36874" name="AutoShape 9">
            <a:extLst>
              <a:ext uri="{FF2B5EF4-FFF2-40B4-BE49-F238E27FC236}">
                <a16:creationId xmlns:a16="http://schemas.microsoft.com/office/drawing/2014/main" xmlns="" id="{150E00D1-9581-4C00-B129-5F1A7736A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2688" y="5156200"/>
            <a:ext cx="731837" cy="649288"/>
          </a:xfrm>
          <a:prstGeom prst="rightArrow">
            <a:avLst>
              <a:gd name="adj1" fmla="val 72620"/>
              <a:gd name="adj2" fmla="val 38401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/>
          </a:p>
        </p:txBody>
      </p:sp>
      <p:sp>
        <p:nvSpPr>
          <p:cNvPr id="36875" name="AutoShape 10">
            <a:extLst>
              <a:ext uri="{FF2B5EF4-FFF2-40B4-BE49-F238E27FC236}">
                <a16:creationId xmlns:a16="http://schemas.microsoft.com/office/drawing/2014/main" xmlns="" id="{F7DBB3A9-8E44-413E-AF16-39D738F5F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8400" y="2797175"/>
            <a:ext cx="730250" cy="649288"/>
          </a:xfrm>
          <a:prstGeom prst="rightArrow">
            <a:avLst>
              <a:gd name="adj1" fmla="val 72620"/>
              <a:gd name="adj2" fmla="val 38318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/>
          </a:p>
        </p:txBody>
      </p:sp>
      <p:pic>
        <p:nvPicPr>
          <p:cNvPr id="36876" name="Picture 11" descr="magic">
            <a:extLst>
              <a:ext uri="{FF2B5EF4-FFF2-40B4-BE49-F238E27FC236}">
                <a16:creationId xmlns:a16="http://schemas.microsoft.com/office/drawing/2014/main" xmlns="" id="{6E2A27F0-AF5B-40FB-862A-93CBBE948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2592388"/>
            <a:ext cx="117475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7" name="Text Box 12">
            <a:extLst>
              <a:ext uri="{FF2B5EF4-FFF2-40B4-BE49-F238E27FC236}">
                <a16:creationId xmlns:a16="http://schemas.microsoft.com/office/drawing/2014/main" xmlns="" id="{E94DE8DE-8FAF-4FD4-BD65-D023373E3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5911850"/>
            <a:ext cx="140652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de-DE" sz="1500"/>
              <a:t>Recycling</a:t>
            </a:r>
          </a:p>
        </p:txBody>
      </p:sp>
      <p:sp>
        <p:nvSpPr>
          <p:cNvPr id="36878" name="Text Box 13">
            <a:extLst>
              <a:ext uri="{FF2B5EF4-FFF2-40B4-BE49-F238E27FC236}">
                <a16:creationId xmlns:a16="http://schemas.microsoft.com/office/drawing/2014/main" xmlns="" id="{D44DB9C3-351F-4759-93C1-6B8EBC1DB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3551238"/>
            <a:ext cx="119538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500"/>
              <a:t>Konzentrat</a:t>
            </a:r>
            <a:endParaRPr lang="en-GB" altLang="de-DE" sz="1500"/>
          </a:p>
        </p:txBody>
      </p:sp>
      <p:sp>
        <p:nvSpPr>
          <p:cNvPr id="36879" name="Text Box 14">
            <a:extLst>
              <a:ext uri="{FF2B5EF4-FFF2-40B4-BE49-F238E27FC236}">
                <a16:creationId xmlns:a16="http://schemas.microsoft.com/office/drawing/2014/main" xmlns="" id="{C46743F4-CF9E-4110-B962-52E5BDE14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238" y="3257550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de-DE" sz="1500"/>
              <a:t>Vorwalz-</a:t>
            </a:r>
            <a:br>
              <a:rPr lang="en-GB" altLang="de-DE" sz="1500"/>
            </a:br>
            <a:r>
              <a:rPr lang="en-GB" altLang="de-DE" sz="1500"/>
              <a:t>band</a:t>
            </a:r>
          </a:p>
        </p:txBody>
      </p:sp>
      <p:sp>
        <p:nvSpPr>
          <p:cNvPr id="36880" name="Text Box 15">
            <a:extLst>
              <a:ext uri="{FF2B5EF4-FFF2-40B4-BE49-F238E27FC236}">
                <a16:creationId xmlns:a16="http://schemas.microsoft.com/office/drawing/2014/main" xmlns="" id="{FEFA618D-CAFA-4B78-8CCC-88068F855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213" y="3257550"/>
            <a:ext cx="8636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de-DE" sz="1500"/>
              <a:t>Bänder</a:t>
            </a:r>
          </a:p>
        </p:txBody>
      </p:sp>
      <p:sp>
        <p:nvSpPr>
          <p:cNvPr id="36881" name="Rectangle 16">
            <a:extLst>
              <a:ext uri="{FF2B5EF4-FFF2-40B4-BE49-F238E27FC236}">
                <a16:creationId xmlns:a16="http://schemas.microsoft.com/office/drawing/2014/main" xmlns="" id="{FC2B60C4-9BE2-499D-A0DE-1B6F6812C8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Die Wertschöpfungskette</a:t>
            </a:r>
            <a:endParaRPr lang="en-GB" altLang="de-DE"/>
          </a:p>
        </p:txBody>
      </p:sp>
      <p:sp>
        <p:nvSpPr>
          <p:cNvPr id="36882" name="Text Box 17">
            <a:extLst>
              <a:ext uri="{FF2B5EF4-FFF2-40B4-BE49-F238E27FC236}">
                <a16:creationId xmlns:a16="http://schemas.microsoft.com/office/drawing/2014/main" xmlns="" id="{3F5D2AEA-A717-4659-B687-2FB05A168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5621338"/>
            <a:ext cx="101917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de-DE" sz="1500"/>
              <a:t>Draht</a:t>
            </a:r>
          </a:p>
        </p:txBody>
      </p:sp>
      <p:sp>
        <p:nvSpPr>
          <p:cNvPr id="36883" name="Text Box 18">
            <a:extLst>
              <a:ext uri="{FF2B5EF4-FFF2-40B4-BE49-F238E27FC236}">
                <a16:creationId xmlns:a16="http://schemas.microsoft.com/office/drawing/2014/main" xmlns="" id="{EE8A31AA-9E15-42F3-BEED-70ACD8A64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338" y="3243263"/>
            <a:ext cx="103822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de-DE" sz="1500"/>
              <a:t>Formate</a:t>
            </a:r>
          </a:p>
        </p:txBody>
      </p:sp>
      <p:pic>
        <p:nvPicPr>
          <p:cNvPr id="36884" name="Picture 19" descr="Unbenannt3">
            <a:extLst>
              <a:ext uri="{FF2B5EF4-FFF2-40B4-BE49-F238E27FC236}">
                <a16:creationId xmlns:a16="http://schemas.microsoft.com/office/drawing/2014/main" xmlns="" id="{F3950276-FCE3-4198-AC0C-501CCEDD4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4795838"/>
            <a:ext cx="663575" cy="719137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5" name="Picture 20" descr="warmwalzen">
            <a:extLst>
              <a:ext uri="{FF2B5EF4-FFF2-40B4-BE49-F238E27FC236}">
                <a16:creationId xmlns:a16="http://schemas.microsoft.com/office/drawing/2014/main" xmlns="" id="{8795DE55-DB29-4217-87CF-C55C1470E50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2355850"/>
            <a:ext cx="896938" cy="900113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6" name="Picture 21" descr="band">
            <a:extLst>
              <a:ext uri="{FF2B5EF4-FFF2-40B4-BE49-F238E27FC236}">
                <a16:creationId xmlns:a16="http://schemas.microsoft.com/office/drawing/2014/main" xmlns="" id="{485CE754-6024-43A4-8869-FDAA7B5E0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2355850"/>
            <a:ext cx="787400" cy="900113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7" name="Picture 22" descr="formate2">
            <a:extLst>
              <a:ext uri="{FF2B5EF4-FFF2-40B4-BE49-F238E27FC236}">
                <a16:creationId xmlns:a16="http://schemas.microsoft.com/office/drawing/2014/main" xmlns="" id="{8225A735-7C45-441F-AA1A-6EAAF58D4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2355850"/>
            <a:ext cx="841375" cy="9017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8" name="Picture 23" descr="profil">
            <a:extLst>
              <a:ext uri="{FF2B5EF4-FFF2-40B4-BE49-F238E27FC236}">
                <a16:creationId xmlns:a16="http://schemas.microsoft.com/office/drawing/2014/main" xmlns="" id="{4FD37E16-A509-458F-995F-F3144E8ED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3557588"/>
            <a:ext cx="677863" cy="901700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89" name="Text Box 24">
            <a:extLst>
              <a:ext uri="{FF2B5EF4-FFF2-40B4-BE49-F238E27FC236}">
                <a16:creationId xmlns:a16="http://schemas.microsoft.com/office/drawing/2014/main" xmlns="" id="{D0748373-6F98-4B71-9D5E-01C9108C9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452938"/>
            <a:ext cx="1595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de-DE" sz="1500"/>
              <a:t>Profildrähte</a:t>
            </a:r>
          </a:p>
        </p:txBody>
      </p:sp>
      <p:sp>
        <p:nvSpPr>
          <p:cNvPr id="36890" name="Text Box 25">
            <a:extLst>
              <a:ext uri="{FF2B5EF4-FFF2-40B4-BE49-F238E27FC236}">
                <a16:creationId xmlns:a16="http://schemas.microsoft.com/office/drawing/2014/main" xmlns="" id="{8B5F772D-ED92-4AA5-8E5D-EFF018AF2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275" y="6049963"/>
            <a:ext cx="88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tabLst>
                <a:tab pos="2479675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79675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de-DE" sz="1500"/>
              <a:t>Spezial- </a:t>
            </a:r>
            <a:br>
              <a:rPr lang="en-GB" altLang="de-DE" sz="1500"/>
            </a:br>
            <a:r>
              <a:rPr lang="en-GB" altLang="de-DE" sz="1500"/>
              <a:t>profile</a:t>
            </a:r>
          </a:p>
        </p:txBody>
      </p:sp>
      <p:pic>
        <p:nvPicPr>
          <p:cNvPr id="36891" name="Picture 26" descr="1">
            <a:extLst>
              <a:ext uri="{FF2B5EF4-FFF2-40B4-BE49-F238E27FC236}">
                <a16:creationId xmlns:a16="http://schemas.microsoft.com/office/drawing/2014/main" xmlns="" id="{9019A5FD-9496-4382-9832-0FDDC66282D9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5132388"/>
            <a:ext cx="831850" cy="900112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92" name="AutoShape 27">
            <a:extLst>
              <a:ext uri="{FF2B5EF4-FFF2-40B4-BE49-F238E27FC236}">
                <a16:creationId xmlns:a16="http://schemas.microsoft.com/office/drawing/2014/main" xmlns="" id="{7A160C36-B50D-4B23-85F6-8FEFEF7C5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288" y="1365250"/>
            <a:ext cx="2459037" cy="487363"/>
          </a:xfrm>
          <a:prstGeom prst="chevron">
            <a:avLst>
              <a:gd name="adj" fmla="val 28568"/>
            </a:avLst>
          </a:prstGeom>
          <a:solidFill>
            <a:schemeClr val="hlink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600"/>
              <a:t>Kupfererzeugung</a:t>
            </a:r>
          </a:p>
        </p:txBody>
      </p:sp>
      <p:sp>
        <p:nvSpPr>
          <p:cNvPr id="36893" name="AutoShape 28">
            <a:extLst>
              <a:ext uri="{FF2B5EF4-FFF2-40B4-BE49-F238E27FC236}">
                <a16:creationId xmlns:a16="http://schemas.microsoft.com/office/drawing/2014/main" xmlns="" id="{DDC4ED21-92F9-4B76-91DA-0FEEEB78C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438" y="1365250"/>
            <a:ext cx="1841500" cy="487363"/>
          </a:xfrm>
          <a:prstGeom prst="chevron">
            <a:avLst>
              <a:gd name="adj" fmla="val 29213"/>
            </a:avLst>
          </a:prstGeom>
          <a:solidFill>
            <a:srgbClr val="EAEAEA"/>
          </a:solidFill>
          <a:ln w="63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600"/>
              <a:t>Weiter- und </a:t>
            </a:r>
            <a:br>
              <a:rPr lang="de-DE" altLang="de-DE" sz="1600"/>
            </a:br>
            <a:r>
              <a:rPr lang="de-DE" altLang="de-DE" sz="1600"/>
              <a:t>  Endverarbeiter   </a:t>
            </a:r>
          </a:p>
        </p:txBody>
      </p:sp>
      <p:sp>
        <p:nvSpPr>
          <p:cNvPr id="36894" name="AutoShape 29">
            <a:extLst>
              <a:ext uri="{FF2B5EF4-FFF2-40B4-BE49-F238E27FC236}">
                <a16:creationId xmlns:a16="http://schemas.microsoft.com/office/drawing/2014/main" xmlns="" id="{AD84C9E0-E485-4C39-8D6F-921ED12AB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1365250"/>
            <a:ext cx="1636713" cy="487363"/>
          </a:xfrm>
          <a:prstGeom prst="chevron">
            <a:avLst>
              <a:gd name="adj" fmla="val 28888"/>
            </a:avLst>
          </a:prstGeom>
          <a:solidFill>
            <a:srgbClr val="EAEAEA"/>
          </a:solidFill>
          <a:ln w="63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195263"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600"/>
              <a:t>Minen und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600"/>
              <a:t>Recyclingmärkte </a:t>
            </a:r>
          </a:p>
        </p:txBody>
      </p:sp>
      <p:sp>
        <p:nvSpPr>
          <p:cNvPr id="36895" name="AutoShape 30">
            <a:extLst>
              <a:ext uri="{FF2B5EF4-FFF2-40B4-BE49-F238E27FC236}">
                <a16:creationId xmlns:a16="http://schemas.microsoft.com/office/drawing/2014/main" xmlns="" id="{D0278D93-0184-4D33-A7DA-6183B64F8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1365250"/>
            <a:ext cx="3041650" cy="487363"/>
          </a:xfrm>
          <a:prstGeom prst="chevron">
            <a:avLst>
              <a:gd name="adj" fmla="val 28547"/>
            </a:avLst>
          </a:prstGeom>
          <a:solidFill>
            <a:schemeClr val="hlink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600"/>
              <a:t>Kupferverarbeitung</a:t>
            </a:r>
          </a:p>
        </p:txBody>
      </p:sp>
      <p:sp>
        <p:nvSpPr>
          <p:cNvPr id="36896" name="Rectangle 31">
            <a:extLst>
              <a:ext uri="{FF2B5EF4-FFF2-40B4-BE49-F238E27FC236}">
                <a16:creationId xmlns:a16="http://schemas.microsoft.com/office/drawing/2014/main" xmlns="" id="{8E270A63-BCBF-4D3B-B1D2-93B3DD6B3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1987550"/>
            <a:ext cx="2125663" cy="2160588"/>
          </a:xfrm>
          <a:prstGeom prst="rect">
            <a:avLst/>
          </a:prstGeom>
          <a:noFill/>
          <a:ln w="38100" algn="ctr">
            <a:solidFill>
              <a:srgbClr val="0077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36897" name="Text Box 32">
            <a:extLst>
              <a:ext uri="{FF2B5EF4-FFF2-40B4-BE49-F238E27FC236}">
                <a16:creationId xmlns:a16="http://schemas.microsoft.com/office/drawing/2014/main" xmlns="" id="{C737222C-E693-446E-B82F-3FE27B625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638" y="2016125"/>
            <a:ext cx="1797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de-DE" sz="1400" u="sng">
                <a:solidFill>
                  <a:srgbClr val="0077B2"/>
                </a:solidFill>
                <a:latin typeface="Arial Black" panose="020B0A04020102020204" pitchFamily="34" charset="0"/>
              </a:rPr>
              <a:t>BU Primärkupfer</a:t>
            </a:r>
          </a:p>
        </p:txBody>
      </p:sp>
      <p:sp>
        <p:nvSpPr>
          <p:cNvPr id="36898" name="Rectangle 33">
            <a:extLst>
              <a:ext uri="{FF2B5EF4-FFF2-40B4-BE49-F238E27FC236}">
                <a16:creationId xmlns:a16="http://schemas.microsoft.com/office/drawing/2014/main" xmlns="" id="{69B468B0-8283-45A7-9D29-A361E367E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75" y="4292600"/>
            <a:ext cx="2124075" cy="2159000"/>
          </a:xfrm>
          <a:prstGeom prst="rect">
            <a:avLst/>
          </a:prstGeom>
          <a:noFill/>
          <a:ln w="38100" algn="ctr">
            <a:solidFill>
              <a:srgbClr val="0077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36899" name="Text Box 34">
            <a:extLst>
              <a:ext uri="{FF2B5EF4-FFF2-40B4-BE49-F238E27FC236}">
                <a16:creationId xmlns:a16="http://schemas.microsoft.com/office/drawing/2014/main" xmlns="" id="{524562A0-4E26-4D69-B810-B06CD4ACF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638" y="4314825"/>
            <a:ext cx="15954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de-DE" sz="1400" u="sng">
                <a:solidFill>
                  <a:srgbClr val="0077B2"/>
                </a:solidFill>
                <a:latin typeface="Arial Black" panose="020B0A04020102020204" pitchFamily="34" charset="0"/>
              </a:rPr>
              <a:t>BU Recycling /</a:t>
            </a:r>
            <a:br>
              <a:rPr lang="en-GB" altLang="de-DE" sz="1400" u="sng">
                <a:solidFill>
                  <a:srgbClr val="0077B2"/>
                </a:solidFill>
                <a:latin typeface="Arial Black" panose="020B0A04020102020204" pitchFamily="34" charset="0"/>
              </a:rPr>
            </a:br>
            <a:r>
              <a:rPr lang="en-GB" altLang="de-DE" sz="1400" u="sng">
                <a:solidFill>
                  <a:srgbClr val="0077B2"/>
                </a:solidFill>
                <a:latin typeface="Arial Black" panose="020B0A04020102020204" pitchFamily="34" charset="0"/>
              </a:rPr>
              <a:t>Edelmetalle</a:t>
            </a:r>
          </a:p>
        </p:txBody>
      </p:sp>
      <p:sp>
        <p:nvSpPr>
          <p:cNvPr id="36900" name="Rectangle 35">
            <a:extLst>
              <a:ext uri="{FF2B5EF4-FFF2-40B4-BE49-F238E27FC236}">
                <a16:creationId xmlns:a16="http://schemas.microsoft.com/office/drawing/2014/main" xmlns="" id="{73ECA7D7-AE34-4D6D-BAE9-69D979C49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425" y="1987550"/>
            <a:ext cx="3213100" cy="4513263"/>
          </a:xfrm>
          <a:prstGeom prst="rect">
            <a:avLst/>
          </a:prstGeom>
          <a:noFill/>
          <a:ln w="38100" algn="ctr">
            <a:solidFill>
              <a:srgbClr val="0077B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36901" name="Text Box 36">
            <a:extLst>
              <a:ext uri="{FF2B5EF4-FFF2-40B4-BE49-F238E27FC236}">
                <a16:creationId xmlns:a16="http://schemas.microsoft.com/office/drawing/2014/main" xmlns="" id="{7B9DDB98-6B44-4E1B-95D9-2BA74535A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7588" y="4660900"/>
            <a:ext cx="1049337" cy="298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de-DE" sz="1500"/>
              <a:t>Kathoden</a:t>
            </a:r>
          </a:p>
        </p:txBody>
      </p:sp>
      <p:pic>
        <p:nvPicPr>
          <p:cNvPr id="36902" name="Picture 37" descr="konzentrat">
            <a:extLst>
              <a:ext uri="{FF2B5EF4-FFF2-40B4-BE49-F238E27FC236}">
                <a16:creationId xmlns:a16="http://schemas.microsoft.com/office/drawing/2014/main" xmlns="" id="{7D139B12-839E-47D7-9E95-10D448083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2652713"/>
            <a:ext cx="831850" cy="9001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3" name="Picture 38" descr="Gold">
            <a:extLst>
              <a:ext uri="{FF2B5EF4-FFF2-40B4-BE49-F238E27FC236}">
                <a16:creationId xmlns:a16="http://schemas.microsoft.com/office/drawing/2014/main" xmlns="" id="{3718B25D-A77F-447B-BC4B-E8702AD4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5094288"/>
            <a:ext cx="663575" cy="7191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4" name="Picture 39" descr="h2so4">
            <a:extLst>
              <a:ext uri="{FF2B5EF4-FFF2-40B4-BE49-F238E27FC236}">
                <a16:creationId xmlns:a16="http://schemas.microsoft.com/office/drawing/2014/main" xmlns="" id="{6D3CD741-D927-4921-904B-09E3AB11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2420938"/>
            <a:ext cx="665163" cy="7191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5" name="Picture 40" descr="recycling">
            <a:extLst>
              <a:ext uri="{FF2B5EF4-FFF2-40B4-BE49-F238E27FC236}">
                <a16:creationId xmlns:a16="http://schemas.microsoft.com/office/drawing/2014/main" xmlns="" id="{C8A7B99A-758A-4A28-842C-F4A43A443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4795838"/>
            <a:ext cx="663575" cy="7191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6" name="Picture 41" descr="MZ_Blöcke">
            <a:extLst>
              <a:ext uri="{FF2B5EF4-FFF2-40B4-BE49-F238E27FC236}">
                <a16:creationId xmlns:a16="http://schemas.microsoft.com/office/drawing/2014/main" xmlns="" id="{539E1A99-4667-43E2-B7AF-0C301B073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5094288"/>
            <a:ext cx="665163" cy="7191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07" name="Picture 42" descr="eschrott">
            <a:extLst>
              <a:ext uri="{FF2B5EF4-FFF2-40B4-BE49-F238E27FC236}">
                <a16:creationId xmlns:a16="http://schemas.microsoft.com/office/drawing/2014/main" xmlns="" id="{22C02832-7854-406F-976B-A5A15699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156200"/>
            <a:ext cx="663575" cy="7191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08" name="Text Box 43">
            <a:extLst>
              <a:ext uri="{FF2B5EF4-FFF2-40B4-BE49-F238E27FC236}">
                <a16:creationId xmlns:a16="http://schemas.microsoft.com/office/drawing/2014/main" xmlns="" id="{74CE9086-E1FB-44AB-9896-9B89BF1E1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0" y="3135313"/>
            <a:ext cx="971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400"/>
              <a:t>Schwefel-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400"/>
              <a:t>säure</a:t>
            </a:r>
          </a:p>
        </p:txBody>
      </p:sp>
      <p:sp>
        <p:nvSpPr>
          <p:cNvPr id="36909" name="Text Box 44">
            <a:extLst>
              <a:ext uri="{FF2B5EF4-FFF2-40B4-BE49-F238E27FC236}">
                <a16:creationId xmlns:a16="http://schemas.microsoft.com/office/drawing/2014/main" xmlns="" id="{D3A8DE6B-71EB-41ED-B346-154766AC7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113" y="3140075"/>
            <a:ext cx="692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400"/>
              <a:t>Eisen-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400"/>
              <a:t>silikat</a:t>
            </a:r>
          </a:p>
        </p:txBody>
      </p:sp>
      <p:sp>
        <p:nvSpPr>
          <p:cNvPr id="36910" name="Text Box 45">
            <a:extLst>
              <a:ext uri="{FF2B5EF4-FFF2-40B4-BE49-F238E27FC236}">
                <a16:creationId xmlns:a16="http://schemas.microsoft.com/office/drawing/2014/main" xmlns="" id="{19238F63-0788-4F70-BB34-94C831D3C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0" y="5773738"/>
            <a:ext cx="715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/>
              <a:t>Andere </a:t>
            </a:r>
            <a:br>
              <a:rPr lang="de-DE" altLang="de-DE" sz="1200"/>
            </a:br>
            <a:r>
              <a:rPr lang="de-DE" altLang="de-DE" sz="1200"/>
              <a:t>Metalle</a:t>
            </a:r>
          </a:p>
        </p:txBody>
      </p:sp>
      <p:sp>
        <p:nvSpPr>
          <p:cNvPr id="36911" name="Text Box 46">
            <a:extLst>
              <a:ext uri="{FF2B5EF4-FFF2-40B4-BE49-F238E27FC236}">
                <a16:creationId xmlns:a16="http://schemas.microsoft.com/office/drawing/2014/main" xmlns="" id="{79561B5A-A2B7-483D-B168-55E91D1AD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113" y="5773738"/>
            <a:ext cx="9763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/>
              <a:t>Edelmetalle</a:t>
            </a:r>
          </a:p>
        </p:txBody>
      </p:sp>
      <p:pic>
        <p:nvPicPr>
          <p:cNvPr id="36912" name="Picture 47" descr="Kathode">
            <a:extLst>
              <a:ext uri="{FF2B5EF4-FFF2-40B4-BE49-F238E27FC236}">
                <a16:creationId xmlns:a16="http://schemas.microsoft.com/office/drawing/2014/main" xmlns="" id="{01F09EC8-17F8-4FB0-A0FD-8E69F7F47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3787775"/>
            <a:ext cx="835025" cy="9032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13" name="Text Box 48">
            <a:extLst>
              <a:ext uri="{FF2B5EF4-FFF2-40B4-BE49-F238E27FC236}">
                <a16:creationId xmlns:a16="http://schemas.microsoft.com/office/drawing/2014/main" xmlns="" id="{5C14A0C0-960A-49B4-BEA5-D6C301C5E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975" y="2016125"/>
            <a:ext cx="2055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de-DE" sz="1400" u="sng">
                <a:solidFill>
                  <a:srgbClr val="0077B2"/>
                </a:solidFill>
                <a:latin typeface="Arial Black" panose="020B0A04020102020204" pitchFamily="34" charset="0"/>
              </a:rPr>
              <a:t>BU Kupferprodukte</a:t>
            </a:r>
          </a:p>
        </p:txBody>
      </p:sp>
      <p:sp>
        <p:nvSpPr>
          <p:cNvPr id="36914" name="AutoShape 49">
            <a:extLst>
              <a:ext uri="{FF2B5EF4-FFF2-40B4-BE49-F238E27FC236}">
                <a16:creationId xmlns:a16="http://schemas.microsoft.com/office/drawing/2014/main" xmlns="" id="{07A0BB68-CAAB-4035-AB8F-BADC4A304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4595813"/>
            <a:ext cx="2955925" cy="649287"/>
          </a:xfrm>
          <a:prstGeom prst="rightArrow">
            <a:avLst>
              <a:gd name="adj1" fmla="val 61370"/>
              <a:gd name="adj2" fmla="val 41795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/>
          </a:p>
        </p:txBody>
      </p:sp>
      <p:pic>
        <p:nvPicPr>
          <p:cNvPr id="36915" name="Picture 50" descr="rod">
            <a:extLst>
              <a:ext uri="{FF2B5EF4-FFF2-40B4-BE49-F238E27FC236}">
                <a16:creationId xmlns:a16="http://schemas.microsoft.com/office/drawing/2014/main" xmlns="" id="{68134F3D-9113-4C64-A8A8-C11EE7796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4724400"/>
            <a:ext cx="827088" cy="898525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16" name="Picture 51" descr="1">
            <a:extLst>
              <a:ext uri="{FF2B5EF4-FFF2-40B4-BE49-F238E27FC236}">
                <a16:creationId xmlns:a16="http://schemas.microsoft.com/office/drawing/2014/main" xmlns="" id="{49F7A3E1-CB0F-4AE7-957B-1F55C81E3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2420938"/>
            <a:ext cx="665163" cy="7191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17" name="Picture 52" descr="Smart">
            <a:extLst>
              <a:ext uri="{FF2B5EF4-FFF2-40B4-BE49-F238E27FC236}">
                <a16:creationId xmlns:a16="http://schemas.microsoft.com/office/drawing/2014/main" xmlns="" id="{045669EB-0494-4A94-A663-F51C7E84AE28}"/>
              </a:ext>
            </a:extLst>
          </p:cNvPr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3897313"/>
            <a:ext cx="631825" cy="7191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18" name="Picture 53" descr="Michel">
            <a:extLst>
              <a:ext uri="{FF2B5EF4-FFF2-40B4-BE49-F238E27FC236}">
                <a16:creationId xmlns:a16="http://schemas.microsoft.com/office/drawing/2014/main" xmlns="" id="{537CE420-5A78-472E-AA41-EE18069EFF8F}"/>
              </a:ext>
            </a:extLst>
          </p:cNvPr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2133600"/>
            <a:ext cx="631825" cy="7191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19" name="Picture 54" descr="Steckdose">
            <a:extLst>
              <a:ext uri="{FF2B5EF4-FFF2-40B4-BE49-F238E27FC236}">
                <a16:creationId xmlns:a16="http://schemas.microsoft.com/office/drawing/2014/main" xmlns="" id="{A267F273-208A-40EC-8C6E-35B0A6EB1C67}"/>
              </a:ext>
            </a:extLst>
          </p:cNvPr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3014663"/>
            <a:ext cx="631825" cy="7191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20" name="Picture 55" descr="handygrau">
            <a:extLst>
              <a:ext uri="{FF2B5EF4-FFF2-40B4-BE49-F238E27FC236}">
                <a16:creationId xmlns:a16="http://schemas.microsoft.com/office/drawing/2014/main" xmlns="" id="{DBA272EC-3276-4079-A1AD-5389CBD7EA52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4778375"/>
            <a:ext cx="631825" cy="7191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21" name="Picture 56" descr="Spule">
            <a:extLst>
              <a:ext uri="{FF2B5EF4-FFF2-40B4-BE49-F238E27FC236}">
                <a16:creationId xmlns:a16="http://schemas.microsoft.com/office/drawing/2014/main" xmlns="" id="{92048489-8DD6-4F3E-8C68-639B8377810B}"/>
              </a:ext>
            </a:extLst>
          </p:cNvPr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5661025"/>
            <a:ext cx="631825" cy="7191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22" name="AutoShape 57">
            <a:extLst>
              <a:ext uri="{FF2B5EF4-FFF2-40B4-BE49-F238E27FC236}">
                <a16:creationId xmlns:a16="http://schemas.microsoft.com/office/drawing/2014/main" xmlns="" id="{E6304A0F-A777-40A8-9F11-78C78FB3FEAB}"/>
              </a:ext>
            </a:extLst>
          </p:cNvPr>
          <p:cNvSpPr>
            <a:spLocks/>
          </p:cNvSpPr>
          <p:nvPr/>
        </p:nvSpPr>
        <p:spPr bwMode="auto">
          <a:xfrm rot="-5400000">
            <a:off x="4414838" y="-1346200"/>
            <a:ext cx="71438" cy="5253037"/>
          </a:xfrm>
          <a:prstGeom prst="rightBracket">
            <a:avLst>
              <a:gd name="adj" fmla="val 67405"/>
            </a:avLst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 b="1">
              <a:latin typeface="Tahoma" panose="020B0604030504040204" pitchFamily="34" charset="0"/>
            </a:endParaRPr>
          </a:p>
        </p:txBody>
      </p:sp>
      <p:sp>
        <p:nvSpPr>
          <p:cNvPr id="36923" name="Text Box 58">
            <a:extLst>
              <a:ext uri="{FF2B5EF4-FFF2-40B4-BE49-F238E27FC236}">
                <a16:creationId xmlns:a16="http://schemas.microsoft.com/office/drawing/2014/main" xmlns="" id="{00CAEE4C-61D6-4471-9F21-4B06488B1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525" y="957263"/>
            <a:ext cx="3375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600">
                <a:solidFill>
                  <a:schemeClr val="accent1"/>
                </a:solidFill>
                <a:latin typeface="Arial Black" panose="020B0A04020102020204" pitchFamily="34" charset="0"/>
              </a:rPr>
              <a:t>Integrierter Kupferproduzent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nummernplatzhalter 2">
            <a:extLst>
              <a:ext uri="{FF2B5EF4-FFF2-40B4-BE49-F238E27FC236}">
                <a16:creationId xmlns:a16="http://schemas.microsoft.com/office/drawing/2014/main" xmlns="" id="{2C51B754-DC5C-4571-97C0-9D0EAB17E9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A5FC48C-B41E-46D0-91C7-7BFB21A079C6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de-DE" sz="10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97DB615A-B4E0-4B43-8E3A-31C44A2245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Erzaufbereitung</a:t>
            </a:r>
          </a:p>
        </p:txBody>
      </p:sp>
      <p:pic>
        <p:nvPicPr>
          <p:cNvPr id="38916" name="Picture 11" descr="Rammelsberg_Aufbereitung_30">
            <a:extLst>
              <a:ext uri="{FF2B5EF4-FFF2-40B4-BE49-F238E27FC236}">
                <a16:creationId xmlns:a16="http://schemas.microsoft.com/office/drawing/2014/main" xmlns="" id="{264F80D9-C5BB-4DE0-ADA2-7510287C9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15811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17">
            <a:extLst>
              <a:ext uri="{FF2B5EF4-FFF2-40B4-BE49-F238E27FC236}">
                <a16:creationId xmlns:a16="http://schemas.microsoft.com/office/drawing/2014/main" xmlns="" id="{1F197562-A6E2-4B41-BED9-CD238517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81075"/>
            <a:ext cx="2921000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18">
            <a:extLst>
              <a:ext uri="{FF2B5EF4-FFF2-40B4-BE49-F238E27FC236}">
                <a16:creationId xmlns:a16="http://schemas.microsoft.com/office/drawing/2014/main" xmlns="" id="{504BB95A-B2C5-49AE-9BB9-F5B503AA6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3644900"/>
            <a:ext cx="3168650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19">
            <a:extLst>
              <a:ext uri="{FF2B5EF4-FFF2-40B4-BE49-F238E27FC236}">
                <a16:creationId xmlns:a16="http://schemas.microsoft.com/office/drawing/2014/main" xmlns="" id="{6286E561-F0E4-4990-AC02-4C317C550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3644900"/>
            <a:ext cx="3543300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0" name="Picture 20">
            <a:extLst>
              <a:ext uri="{FF2B5EF4-FFF2-40B4-BE49-F238E27FC236}">
                <a16:creationId xmlns:a16="http://schemas.microsoft.com/office/drawing/2014/main" xmlns="" id="{6DAAD793-9C8C-4FCF-A961-8FB72FF2B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81075"/>
            <a:ext cx="2665412" cy="213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1" name="Text Box 21">
            <a:extLst>
              <a:ext uri="{FF2B5EF4-FFF2-40B4-BE49-F238E27FC236}">
                <a16:creationId xmlns:a16="http://schemas.microsoft.com/office/drawing/2014/main" xmlns="" id="{84E632BC-0471-4D70-B126-68F6693CA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3141663"/>
            <a:ext cx="2016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Brechen</a:t>
            </a:r>
          </a:p>
        </p:txBody>
      </p:sp>
      <p:sp>
        <p:nvSpPr>
          <p:cNvPr id="38922" name="Text Box 22">
            <a:extLst>
              <a:ext uri="{FF2B5EF4-FFF2-40B4-BE49-F238E27FC236}">
                <a16:creationId xmlns:a16="http://schemas.microsoft.com/office/drawing/2014/main" xmlns="" id="{CA11F0BF-E4D4-4AA9-B176-73CC12A41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3213100"/>
            <a:ext cx="2016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Mahlen</a:t>
            </a:r>
          </a:p>
        </p:txBody>
      </p:sp>
      <p:sp>
        <p:nvSpPr>
          <p:cNvPr id="38923" name="Text Box 23">
            <a:extLst>
              <a:ext uri="{FF2B5EF4-FFF2-40B4-BE49-F238E27FC236}">
                <a16:creationId xmlns:a16="http://schemas.microsoft.com/office/drawing/2014/main" xmlns="" id="{8E8D0915-EDF1-455F-94F1-1CDD94C4B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092825"/>
            <a:ext cx="489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Flotieren</a:t>
            </a:r>
          </a:p>
        </p:txBody>
      </p:sp>
      <p:sp>
        <p:nvSpPr>
          <p:cNvPr id="38924" name="Text Box 24">
            <a:extLst>
              <a:ext uri="{FF2B5EF4-FFF2-40B4-BE49-F238E27FC236}">
                <a16:creationId xmlns:a16="http://schemas.microsoft.com/office/drawing/2014/main" xmlns="" id="{2DECD7C0-497C-43D2-9EA7-63127461D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6021388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Trocknen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nummernplatzhalter 2">
            <a:extLst>
              <a:ext uri="{FF2B5EF4-FFF2-40B4-BE49-F238E27FC236}">
                <a16:creationId xmlns:a16="http://schemas.microsoft.com/office/drawing/2014/main" xmlns="" id="{A9BA6461-375C-4A7A-A7DE-2E4EED4664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614C2EF-A3F7-4F07-BC6E-0790C51A5D5B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de-DE" sz="1000" dirty="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xmlns="" id="{4291A9A7-E03D-4800-AE91-BEABA18461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Eine Welt ohne Kupfer</a:t>
            </a:r>
          </a:p>
        </p:txBody>
      </p:sp>
      <p:pic>
        <p:nvPicPr>
          <p:cNvPr id="15364" name="Picture 4" descr="Michel_A4_coated">
            <a:extLst>
              <a:ext uri="{FF2B5EF4-FFF2-40B4-BE49-F238E27FC236}">
                <a16:creationId xmlns:a16="http://schemas.microsoft.com/office/drawing/2014/main" xmlns="" id="{363FFAD5-A4EC-4629-A11F-E35FD738A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r="20679" b="13091"/>
          <a:stretch>
            <a:fillRect/>
          </a:stretch>
        </p:blipFill>
        <p:spPr bwMode="auto">
          <a:xfrm>
            <a:off x="5292725" y="1300163"/>
            <a:ext cx="2892425" cy="49053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2" name="Line 12">
            <a:extLst>
              <a:ext uri="{FF2B5EF4-FFF2-40B4-BE49-F238E27FC236}">
                <a16:creationId xmlns:a16="http://schemas.microsoft.com/office/drawing/2014/main" xmlns="" id="{4B649061-A32B-4D5E-8CED-46D027750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4292600"/>
            <a:ext cx="11525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dirty="0"/>
          </a:p>
        </p:txBody>
      </p:sp>
      <p:pic>
        <p:nvPicPr>
          <p:cNvPr id="15373" name="Picture 13" descr="090809_Geldboerse">
            <a:hlinkClick r:id="rId4" action="ppaction://hlinksldjump"/>
            <a:extLst>
              <a:ext uri="{FF2B5EF4-FFF2-40B4-BE49-F238E27FC236}">
                <a16:creationId xmlns:a16="http://schemas.microsoft.com/office/drawing/2014/main" xmlns="" id="{EA0A94E3-2835-4682-83FB-6B70ECDE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71" b="12091"/>
          <a:stretch>
            <a:fillRect/>
          </a:stretch>
        </p:blipFill>
        <p:spPr bwMode="auto">
          <a:xfrm>
            <a:off x="900113" y="1300163"/>
            <a:ext cx="2892425" cy="49053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nummernplatzhalter 2">
            <a:extLst>
              <a:ext uri="{FF2B5EF4-FFF2-40B4-BE49-F238E27FC236}">
                <a16:creationId xmlns:a16="http://schemas.microsoft.com/office/drawing/2014/main" xmlns="" id="{C5D0CE80-66F5-4502-900D-DDB2693A39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EBD6B6D-497B-4A6B-BE55-6566C0B81A5D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de-DE" sz="10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xmlns="" id="{F8F45A6E-543B-441C-8533-D42FE507AA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Der Umschlagplatz</a:t>
            </a:r>
          </a:p>
        </p:txBody>
      </p:sp>
      <p:sp>
        <p:nvSpPr>
          <p:cNvPr id="39940" name="Text Box 3">
            <a:extLst>
              <a:ext uri="{FF2B5EF4-FFF2-40B4-BE49-F238E27FC236}">
                <a16:creationId xmlns:a16="http://schemas.microsoft.com/office/drawing/2014/main" xmlns="" id="{4F0C23BD-50CA-4893-9DD4-F9F82D0E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713" y="5427663"/>
            <a:ext cx="29257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>
                <a:latin typeface="Tahoma" panose="020B0604030504040204" pitchFamily="34" charset="0"/>
              </a:rPr>
              <a:t>Lagerung und Mischung der Konzentrate vor Weitertransport</a:t>
            </a:r>
          </a:p>
        </p:txBody>
      </p:sp>
      <p:sp>
        <p:nvSpPr>
          <p:cNvPr id="39941" name="Text Box 4">
            <a:extLst>
              <a:ext uri="{FF2B5EF4-FFF2-40B4-BE49-F238E27FC236}">
                <a16:creationId xmlns:a16="http://schemas.microsoft.com/office/drawing/2014/main" xmlns="" id="{A40CD596-E0EA-4D1F-900B-A8E53C250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5419725"/>
            <a:ext cx="29241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>
                <a:latin typeface="Tahoma" panose="020B0604030504040204" pitchFamily="34" charset="0"/>
              </a:rPr>
              <a:t>Anlieferung von Kupferkonzentraten</a:t>
            </a:r>
          </a:p>
        </p:txBody>
      </p:sp>
      <p:sp>
        <p:nvSpPr>
          <p:cNvPr id="39942" name="Line 5">
            <a:extLst>
              <a:ext uri="{FF2B5EF4-FFF2-40B4-BE49-F238E27FC236}">
                <a16:creationId xmlns:a16="http://schemas.microsoft.com/office/drawing/2014/main" xmlns="" id="{B211823B-53CB-4720-BED8-3B97ED22C6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9913" y="1052513"/>
            <a:ext cx="0" cy="5545137"/>
          </a:xfrm>
          <a:prstGeom prst="line">
            <a:avLst/>
          </a:prstGeom>
          <a:noFill/>
          <a:ln w="1905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9943" name="Line 6">
            <a:extLst>
              <a:ext uri="{FF2B5EF4-FFF2-40B4-BE49-F238E27FC236}">
                <a16:creationId xmlns:a16="http://schemas.microsoft.com/office/drawing/2014/main" xmlns="" id="{549D19C8-146D-4700-8766-B8E2B3E2F2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64250" y="1068388"/>
            <a:ext cx="0" cy="5545137"/>
          </a:xfrm>
          <a:prstGeom prst="line">
            <a:avLst/>
          </a:prstGeom>
          <a:noFill/>
          <a:ln w="1905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pic>
        <p:nvPicPr>
          <p:cNvPr id="39944" name="Picture 7" descr="brunsbuettel">
            <a:extLst>
              <a:ext uri="{FF2B5EF4-FFF2-40B4-BE49-F238E27FC236}">
                <a16:creationId xmlns:a16="http://schemas.microsoft.com/office/drawing/2014/main" xmlns="" id="{D0B53077-C025-4496-9AD1-A58B1BAB8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236663"/>
            <a:ext cx="2659062" cy="40687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5" name="Picture 8" descr="KonzentratBrunsbüttel1">
            <a:extLst>
              <a:ext uri="{FF2B5EF4-FFF2-40B4-BE49-F238E27FC236}">
                <a16:creationId xmlns:a16="http://schemas.microsoft.com/office/drawing/2014/main" xmlns="" id="{7523ECE1-C057-42E9-B50B-5DBAF36C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3" y="1236663"/>
            <a:ext cx="2657475" cy="40687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6" name="Text Box 11">
            <a:extLst>
              <a:ext uri="{FF2B5EF4-FFF2-40B4-BE49-F238E27FC236}">
                <a16:creationId xmlns:a16="http://schemas.microsoft.com/office/drawing/2014/main" xmlns="" id="{DC958E0C-0DF0-43D2-93DF-595B9FBF8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9813" y="2540000"/>
            <a:ext cx="28448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>
                <a:latin typeface="Tahoma" panose="020B0604030504040204" pitchFamily="34" charset="0"/>
              </a:rPr>
              <a:t>Der Transport erfolgt zum Beispiel mit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>
                <a:latin typeface="Tahoma" panose="020B0604030504040204" pitchFamily="34" charset="0"/>
              </a:rPr>
              <a:t>Futura-Carrier-Schiffen.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nummernplatzhalter 2">
            <a:extLst>
              <a:ext uri="{FF2B5EF4-FFF2-40B4-BE49-F238E27FC236}">
                <a16:creationId xmlns:a16="http://schemas.microsoft.com/office/drawing/2014/main" xmlns="" id="{3CB4435F-164E-49FC-BACA-5432E1A6E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28DCD2-70AD-403C-A9A4-737CBD49E265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de-DE" sz="10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xmlns="" id="{BF40D8D1-A157-4D14-90BE-2137BB751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38" y="1112838"/>
            <a:ext cx="2884487" cy="5410200"/>
          </a:xfrm>
          <a:prstGeom prst="rect">
            <a:avLst/>
          </a:prstGeom>
          <a:solidFill>
            <a:srgbClr val="F8F8F8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de-DE" sz="16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xmlns="" id="{9C7803D6-9628-4184-BBA0-35C02059E1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Aus Kupferkonzentraten wird Kupfer</a:t>
            </a:r>
          </a:p>
        </p:txBody>
      </p:sp>
      <p:sp>
        <p:nvSpPr>
          <p:cNvPr id="41989" name="Rectangle 4">
            <a:extLst>
              <a:ext uri="{FF2B5EF4-FFF2-40B4-BE49-F238E27FC236}">
                <a16:creationId xmlns:a16="http://schemas.microsoft.com/office/drawing/2014/main" xmlns="" id="{15EA6A44-295E-4F5A-AF71-C33D3629A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363" y="1112838"/>
            <a:ext cx="2884487" cy="5410200"/>
          </a:xfrm>
          <a:prstGeom prst="rect">
            <a:avLst/>
          </a:prstGeom>
          <a:solidFill>
            <a:srgbClr val="F8F8F8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de-DE" sz="16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41990" name="Rectangle 5">
            <a:extLst>
              <a:ext uri="{FF2B5EF4-FFF2-40B4-BE49-F238E27FC236}">
                <a16:creationId xmlns:a16="http://schemas.microsoft.com/office/drawing/2014/main" xmlns="" id="{6A800CA6-BF5A-460A-97F8-BC650B14E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763" y="1112838"/>
            <a:ext cx="2882900" cy="5410200"/>
          </a:xfrm>
          <a:prstGeom prst="rect">
            <a:avLst/>
          </a:prstGeom>
          <a:solidFill>
            <a:srgbClr val="F8F8F8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de-DE" sz="16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41991" name="Text Box 6">
            <a:extLst>
              <a:ext uri="{FF2B5EF4-FFF2-40B4-BE49-F238E27FC236}">
                <a16:creationId xmlns:a16="http://schemas.microsoft.com/office/drawing/2014/main" xmlns="" id="{833AC081-975C-442E-9AEE-709C1C410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713" y="5427663"/>
            <a:ext cx="29257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>
                <a:latin typeface="Tahoma" panose="020B0604030504040204" pitchFamily="34" charset="0"/>
              </a:rPr>
              <a:t>Kupferkonzentrate</a:t>
            </a:r>
            <a:br>
              <a:rPr lang="de-DE" altLang="de-DE">
                <a:latin typeface="Tahoma" panose="020B0604030504040204" pitchFamily="34" charset="0"/>
              </a:rPr>
            </a:br>
            <a:r>
              <a:rPr lang="de-DE" altLang="de-DE">
                <a:latin typeface="Tahoma" panose="020B0604030504040204" pitchFamily="34" charset="0"/>
              </a:rPr>
              <a:t>auf dem Weg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>
                <a:latin typeface="Tahoma" panose="020B0604030504040204" pitchFamily="34" charset="0"/>
              </a:rPr>
              <a:t>in den Schmelzofen</a:t>
            </a:r>
          </a:p>
        </p:txBody>
      </p:sp>
      <p:sp>
        <p:nvSpPr>
          <p:cNvPr id="41992" name="Text Box 7">
            <a:extLst>
              <a:ext uri="{FF2B5EF4-FFF2-40B4-BE49-F238E27FC236}">
                <a16:creationId xmlns:a16="http://schemas.microsoft.com/office/drawing/2014/main" xmlns="" id="{C74493EA-947B-423B-9632-55744F027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2825" y="5586413"/>
            <a:ext cx="29257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dirty="0" err="1" smtClean="0">
                <a:latin typeface="Tahoma" panose="020B0604030504040204" pitchFamily="34" charset="0"/>
              </a:rPr>
              <a:t>Giessen</a:t>
            </a:r>
            <a:r>
              <a:rPr lang="de-DE" altLang="de-DE" dirty="0" smtClean="0">
                <a:latin typeface="Tahoma" panose="020B0604030504040204" pitchFamily="34" charset="0"/>
              </a:rPr>
              <a:t> </a:t>
            </a:r>
            <a:r>
              <a:rPr lang="de-DE" altLang="de-DE" dirty="0">
                <a:latin typeface="Tahoma" panose="020B0604030504040204" pitchFamily="34" charset="0"/>
              </a:rPr>
              <a:t>von Kupferanoden </a:t>
            </a:r>
          </a:p>
        </p:txBody>
      </p:sp>
      <p:sp>
        <p:nvSpPr>
          <p:cNvPr id="41993" name="Text Box 8">
            <a:extLst>
              <a:ext uri="{FF2B5EF4-FFF2-40B4-BE49-F238E27FC236}">
                <a16:creationId xmlns:a16="http://schemas.microsoft.com/office/drawing/2014/main" xmlns="" id="{D171D278-7146-49C1-B970-A3FD2C693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5419725"/>
            <a:ext cx="29241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>
                <a:latin typeface="Tahoma" panose="020B0604030504040204" pitchFamily="34" charset="0"/>
              </a:rPr>
              <a:t>Löschen von Kupferkonzentraten</a:t>
            </a:r>
          </a:p>
        </p:txBody>
      </p:sp>
      <p:pic>
        <p:nvPicPr>
          <p:cNvPr id="41994" name="Picture 9" descr="konzentratfoerderung">
            <a:extLst>
              <a:ext uri="{FF2B5EF4-FFF2-40B4-BE49-F238E27FC236}">
                <a16:creationId xmlns:a16="http://schemas.microsoft.com/office/drawing/2014/main" xmlns="" id="{522AEB8C-9E6F-4273-96BA-FC366B88E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1236663"/>
            <a:ext cx="2655887" cy="40655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5" name="Picture 10" descr="anodengiessen3">
            <a:extLst>
              <a:ext uri="{FF2B5EF4-FFF2-40B4-BE49-F238E27FC236}">
                <a16:creationId xmlns:a16="http://schemas.microsoft.com/office/drawing/2014/main" xmlns="" id="{152F0B50-09C9-48ED-9231-2C726F7C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236663"/>
            <a:ext cx="2667000" cy="40878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6" name="Picture 11" descr="konzentrat2">
            <a:extLst>
              <a:ext uri="{FF2B5EF4-FFF2-40B4-BE49-F238E27FC236}">
                <a16:creationId xmlns:a16="http://schemas.microsoft.com/office/drawing/2014/main" xmlns="" id="{3DF406C7-70A7-4B8A-A2B5-5A5728A1B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28725"/>
            <a:ext cx="2654300" cy="40655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nummernplatzhalter 2">
            <a:extLst>
              <a:ext uri="{FF2B5EF4-FFF2-40B4-BE49-F238E27FC236}">
                <a16:creationId xmlns:a16="http://schemas.microsoft.com/office/drawing/2014/main" xmlns="" id="{F1DD6B30-3C62-42C0-B356-52CFB9E5EF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7B22D4-11B5-491B-8E19-E871298837E0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de-DE" sz="10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xmlns="" id="{40A7B9CA-E32F-4710-BAD7-BC06EFE046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Von Konzentrat zur Anode</a:t>
            </a:r>
          </a:p>
        </p:txBody>
      </p:sp>
      <p:pic>
        <p:nvPicPr>
          <p:cNvPr id="44036" name="Picture 3" descr="Konzentrat-z">
            <a:extLst>
              <a:ext uri="{FF2B5EF4-FFF2-40B4-BE49-F238E27FC236}">
                <a16:creationId xmlns:a16="http://schemas.microsoft.com/office/drawing/2014/main" xmlns="" id="{D2AA4608-24E0-4C34-AB2D-209C7EFBF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181100"/>
            <a:ext cx="830580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nummernplatzhalter 3">
            <a:extLst>
              <a:ext uri="{FF2B5EF4-FFF2-40B4-BE49-F238E27FC236}">
                <a16:creationId xmlns:a16="http://schemas.microsoft.com/office/drawing/2014/main" xmlns="" id="{EB5930A2-3ADB-4F5C-964F-335B5969D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D1048B0-DE40-43C2-A3A5-DB348E478216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de-DE" sz="1000"/>
          </a:p>
        </p:txBody>
      </p:sp>
      <p:sp>
        <p:nvSpPr>
          <p:cNvPr id="46083" name="Text Box 2">
            <a:extLst>
              <a:ext uri="{FF2B5EF4-FFF2-40B4-BE49-F238E27FC236}">
                <a16:creationId xmlns:a16="http://schemas.microsoft.com/office/drawing/2014/main" xmlns="" id="{C1558275-0812-4FCF-BEEA-1BB44D3FF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6132513"/>
            <a:ext cx="3729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de-DE" altLang="de-DE" sz="1800" u="sng"/>
              <a:t>K</a:t>
            </a:r>
            <a:r>
              <a:rPr lang="de-DE" altLang="de-DE" sz="1800"/>
              <a:t>ayser </a:t>
            </a:r>
            <a:r>
              <a:rPr lang="de-DE" altLang="de-DE" sz="1800" u="sng"/>
              <a:t>R</a:t>
            </a:r>
            <a:r>
              <a:rPr lang="de-DE" altLang="de-DE" sz="1800"/>
              <a:t>ecycling </a:t>
            </a:r>
            <a:r>
              <a:rPr lang="de-DE" altLang="de-DE" sz="1800" u="sng"/>
              <a:t>S</a:t>
            </a:r>
            <a:r>
              <a:rPr lang="de-DE" altLang="de-DE" sz="1800"/>
              <a:t>ystem (KRS)</a:t>
            </a:r>
          </a:p>
        </p:txBody>
      </p:sp>
      <p:sp>
        <p:nvSpPr>
          <p:cNvPr id="46084" name="Text Box 3">
            <a:extLst>
              <a:ext uri="{FF2B5EF4-FFF2-40B4-BE49-F238E27FC236}">
                <a16:creationId xmlns:a16="http://schemas.microsoft.com/office/drawing/2014/main" xmlns="" id="{1800DCA2-82E6-4D3B-9A74-B12A73F21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1158875"/>
            <a:ext cx="3659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u="sng"/>
              <a:t>Moderne Recyclingtechnologie</a:t>
            </a:r>
          </a:p>
        </p:txBody>
      </p:sp>
      <p:sp>
        <p:nvSpPr>
          <p:cNvPr id="46085" name="Text Box 4">
            <a:extLst>
              <a:ext uri="{FF2B5EF4-FFF2-40B4-BE49-F238E27FC236}">
                <a16:creationId xmlns:a16="http://schemas.microsoft.com/office/drawing/2014/main" xmlns="" id="{3C351E62-69F4-4311-806E-C88DE8E5E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113" y="1158875"/>
            <a:ext cx="350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u="sng"/>
              <a:t>Veraltete Recyclingmethoden</a:t>
            </a:r>
          </a:p>
        </p:txBody>
      </p:sp>
      <p:sp>
        <p:nvSpPr>
          <p:cNvPr id="46086" name="Text Box 5">
            <a:extLst>
              <a:ext uri="{FF2B5EF4-FFF2-40B4-BE49-F238E27FC236}">
                <a16:creationId xmlns:a16="http://schemas.microsoft.com/office/drawing/2014/main" xmlns="" id="{55021222-06FF-4628-9E5D-F835F3310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188" y="6157913"/>
            <a:ext cx="4822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Recycling von Elektronikschrott ex EU 27</a:t>
            </a:r>
          </a:p>
        </p:txBody>
      </p:sp>
      <p:sp>
        <p:nvSpPr>
          <p:cNvPr id="46087" name="Rectangle 6">
            <a:extLst>
              <a:ext uri="{FF2B5EF4-FFF2-40B4-BE49-F238E27FC236}">
                <a16:creationId xmlns:a16="http://schemas.microsoft.com/office/drawing/2014/main" xmlns="" id="{FD0B3AE5-7E6B-4476-945E-DB87D8659E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" y="92075"/>
            <a:ext cx="8605838" cy="792163"/>
          </a:xfrm>
        </p:spPr>
        <p:txBody>
          <a:bodyPr/>
          <a:lstStyle/>
          <a:p>
            <a:pPr eaLnBrk="1" hangingPunct="1"/>
            <a:r>
              <a:rPr lang="de-DE" altLang="de-DE"/>
              <a:t>Modernes Kupferrecycling (Sekundärgewinnung)</a:t>
            </a:r>
            <a:endParaRPr lang="de-DE" altLang="de-DE" sz="3200"/>
          </a:p>
        </p:txBody>
      </p:sp>
      <p:pic>
        <p:nvPicPr>
          <p:cNvPr id="46088" name="Picture 7" descr="SGF CHIN NOV05 (76)">
            <a:extLst>
              <a:ext uri="{FF2B5EF4-FFF2-40B4-BE49-F238E27FC236}">
                <a16:creationId xmlns:a16="http://schemas.microsoft.com/office/drawing/2014/main" xmlns="" id="{A7BDB54B-04EA-400F-92CA-D54DF71C33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2550" y="1609725"/>
            <a:ext cx="2592388" cy="2106613"/>
          </a:xfr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9" name="Picture 8" descr="china">
            <a:extLst>
              <a:ext uri="{FF2B5EF4-FFF2-40B4-BE49-F238E27FC236}">
                <a16:creationId xmlns:a16="http://schemas.microsoft.com/office/drawing/2014/main" xmlns="" id="{CFE93510-96ED-4A3E-A091-5ED92116F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1608138"/>
            <a:ext cx="2593975" cy="2108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0" name="Picture 9">
            <a:extLst>
              <a:ext uri="{FF2B5EF4-FFF2-40B4-BE49-F238E27FC236}">
                <a16:creationId xmlns:a16="http://schemas.microsoft.com/office/drawing/2014/main" xmlns="" id="{6EE52C7B-EA99-44D9-B401-37437FF93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871913"/>
            <a:ext cx="3332163" cy="2222500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1" name="Picture 10" descr="1">
            <a:extLst>
              <a:ext uri="{FF2B5EF4-FFF2-40B4-BE49-F238E27FC236}">
                <a16:creationId xmlns:a16="http://schemas.microsoft.com/office/drawing/2014/main" xmlns="" id="{FD570FC5-13C2-4153-B6F4-9C183B47B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1590675"/>
            <a:ext cx="2714625" cy="45021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nummernplatzhalter 2">
            <a:extLst>
              <a:ext uri="{FF2B5EF4-FFF2-40B4-BE49-F238E27FC236}">
                <a16:creationId xmlns:a16="http://schemas.microsoft.com/office/drawing/2014/main" xmlns="" id="{BA448297-9CA7-4BC7-8759-81A6E1B9C1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1F52D3E-3D13-4100-9962-D28DD9F85D47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de-DE" sz="10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xmlns="" id="{50DB6D47-87E2-4F4F-97C9-1E7846FA59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Kupfer aus Recyclingrohstoffen</a:t>
            </a:r>
          </a:p>
        </p:txBody>
      </p:sp>
      <p:sp>
        <p:nvSpPr>
          <p:cNvPr id="47108" name="Text Box 3">
            <a:extLst>
              <a:ext uri="{FF2B5EF4-FFF2-40B4-BE49-F238E27FC236}">
                <a16:creationId xmlns:a16="http://schemas.microsoft.com/office/drawing/2014/main" xmlns="" id="{3A1D6BD4-492B-42E7-BF2A-FD6F5094B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18188"/>
            <a:ext cx="32432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u="sng">
                <a:latin typeface="Tahoma" panose="020B0604030504040204" pitchFamily="34" charset="0"/>
              </a:rPr>
              <a:t>K</a:t>
            </a:r>
            <a:r>
              <a:rPr lang="de-DE" altLang="de-DE">
                <a:latin typeface="Tahoma" panose="020B0604030504040204" pitchFamily="34" charset="0"/>
              </a:rPr>
              <a:t>ayser </a:t>
            </a:r>
            <a:r>
              <a:rPr lang="de-DE" altLang="de-DE" u="sng">
                <a:latin typeface="Tahoma" panose="020B0604030504040204" pitchFamily="34" charset="0"/>
              </a:rPr>
              <a:t>R</a:t>
            </a:r>
            <a:r>
              <a:rPr lang="de-DE" altLang="de-DE">
                <a:latin typeface="Tahoma" panose="020B0604030504040204" pitchFamily="34" charset="0"/>
              </a:rPr>
              <a:t>ecycling </a:t>
            </a:r>
            <a:r>
              <a:rPr lang="de-DE" altLang="de-DE" u="sng">
                <a:latin typeface="Tahoma" panose="020B0604030504040204" pitchFamily="34" charset="0"/>
              </a:rPr>
              <a:t>S</a:t>
            </a:r>
            <a:r>
              <a:rPr lang="de-DE" altLang="de-DE">
                <a:latin typeface="Tahoma" panose="020B0604030504040204" pitchFamily="34" charset="0"/>
              </a:rPr>
              <a:t>ystem</a:t>
            </a:r>
          </a:p>
        </p:txBody>
      </p:sp>
      <p:sp>
        <p:nvSpPr>
          <p:cNvPr id="47109" name="Text Box 4">
            <a:extLst>
              <a:ext uri="{FF2B5EF4-FFF2-40B4-BE49-F238E27FC236}">
                <a16:creationId xmlns:a16="http://schemas.microsoft.com/office/drawing/2014/main" xmlns="" id="{F81F9290-76C1-46E4-9044-019547026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1388" y="3471863"/>
            <a:ext cx="26828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>
                <a:latin typeface="Tahoma" panose="020B0604030504040204" pitchFamily="34" charset="0"/>
              </a:rPr>
              <a:t>Modernste Technik  </a:t>
            </a:r>
            <a:br>
              <a:rPr lang="de-DE" altLang="de-DE">
                <a:latin typeface="Tahoma" panose="020B0604030504040204" pitchFamily="34" charset="0"/>
              </a:rPr>
            </a:br>
            <a:r>
              <a:rPr lang="de-DE" altLang="de-DE">
                <a:latin typeface="Tahoma" panose="020B0604030504040204" pitchFamily="34" charset="0"/>
              </a:rPr>
              <a:t>zur Verarbeitung </a:t>
            </a:r>
            <a:br>
              <a:rPr lang="de-DE" altLang="de-DE">
                <a:latin typeface="Tahoma" panose="020B0604030504040204" pitchFamily="34" charset="0"/>
              </a:rPr>
            </a:br>
            <a:r>
              <a:rPr lang="de-DE" altLang="de-DE">
                <a:latin typeface="Tahoma" panose="020B0604030504040204" pitchFamily="34" charset="0"/>
              </a:rPr>
              <a:t>der Recyclingrohstoffe</a:t>
            </a:r>
          </a:p>
        </p:txBody>
      </p:sp>
      <p:pic>
        <p:nvPicPr>
          <p:cNvPr id="47110" name="Picture 5" descr="krs1">
            <a:extLst>
              <a:ext uri="{FF2B5EF4-FFF2-40B4-BE49-F238E27FC236}">
                <a16:creationId xmlns:a16="http://schemas.microsoft.com/office/drawing/2014/main" xmlns="" id="{7430275C-48F4-4210-9C3A-6B7A9FCA2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1525588"/>
            <a:ext cx="2490787" cy="18970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1" name="Picture 6" descr="krs2">
            <a:extLst>
              <a:ext uri="{FF2B5EF4-FFF2-40B4-BE49-F238E27FC236}">
                <a16:creationId xmlns:a16="http://schemas.microsoft.com/office/drawing/2014/main" xmlns="" id="{09833566-7791-4735-8C67-73B7F0DEA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4533900"/>
            <a:ext cx="2490787" cy="1854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2" name="Text Box 7">
            <a:extLst>
              <a:ext uri="{FF2B5EF4-FFF2-40B4-BE49-F238E27FC236}">
                <a16:creationId xmlns:a16="http://schemas.microsoft.com/office/drawing/2014/main" xmlns="" id="{6266B05D-2D25-4034-B230-CEF875DEE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6134100"/>
            <a:ext cx="806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>
                <a:solidFill>
                  <a:schemeClr val="bg1"/>
                </a:solidFill>
                <a:latin typeface="Tahoma" panose="020B0604030504040204" pitchFamily="34" charset="0"/>
              </a:rPr>
              <a:t>Leitwarte</a:t>
            </a:r>
          </a:p>
        </p:txBody>
      </p:sp>
      <p:sp>
        <p:nvSpPr>
          <p:cNvPr id="47113" name="Text Box 8">
            <a:extLst>
              <a:ext uri="{FF2B5EF4-FFF2-40B4-BE49-F238E27FC236}">
                <a16:creationId xmlns:a16="http://schemas.microsoft.com/office/drawing/2014/main" xmlns="" id="{F4150AA3-B421-4661-9A65-AFDCF7EC3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38" y="3141663"/>
            <a:ext cx="669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>
                <a:solidFill>
                  <a:schemeClr val="bg1"/>
                </a:solidFill>
                <a:latin typeface="Tahoma" panose="020B0604030504040204" pitchFamily="34" charset="0"/>
              </a:rPr>
              <a:t>Abstich</a:t>
            </a:r>
          </a:p>
        </p:txBody>
      </p:sp>
      <p:sp>
        <p:nvSpPr>
          <p:cNvPr id="47114" name="Text Box 9">
            <a:extLst>
              <a:ext uri="{FF2B5EF4-FFF2-40B4-BE49-F238E27FC236}">
                <a16:creationId xmlns:a16="http://schemas.microsoft.com/office/drawing/2014/main" xmlns="" id="{E6126AEC-3C30-4090-A628-384BC92A6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5538" y="5818188"/>
            <a:ext cx="29257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>
                <a:latin typeface="Tahoma" panose="020B0604030504040204" pitchFamily="34" charset="0"/>
              </a:rPr>
              <a:t>Kupferanode </a:t>
            </a:r>
            <a:br>
              <a:rPr lang="de-DE" altLang="de-DE">
                <a:latin typeface="Tahoma" panose="020B0604030504040204" pitchFamily="34" charset="0"/>
              </a:rPr>
            </a:br>
            <a:r>
              <a:rPr lang="de-DE" altLang="de-DE">
                <a:latin typeface="Tahoma" panose="020B0604030504040204" pitchFamily="34" charset="0"/>
              </a:rPr>
              <a:t>aus Recylingprozess</a:t>
            </a:r>
          </a:p>
        </p:txBody>
      </p:sp>
      <p:pic>
        <p:nvPicPr>
          <p:cNvPr id="47115" name="Picture 10" descr="anode">
            <a:extLst>
              <a:ext uri="{FF2B5EF4-FFF2-40B4-BE49-F238E27FC236}">
                <a16:creationId xmlns:a16="http://schemas.microsoft.com/office/drawing/2014/main" xmlns="" id="{2739B37F-2FDC-4E17-935A-CD638364C72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1485900"/>
            <a:ext cx="2528887" cy="4343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6" name="Line 12">
            <a:extLst>
              <a:ext uri="{FF2B5EF4-FFF2-40B4-BE49-F238E27FC236}">
                <a16:creationId xmlns:a16="http://schemas.microsoft.com/office/drawing/2014/main" xmlns="" id="{140643DE-27A7-49F5-BA1D-82D8BBD4FA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76613" y="1412875"/>
            <a:ext cx="0" cy="5186363"/>
          </a:xfrm>
          <a:prstGeom prst="line">
            <a:avLst/>
          </a:prstGeom>
          <a:noFill/>
          <a:ln w="1905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47117" name="Line 13">
            <a:extLst>
              <a:ext uri="{FF2B5EF4-FFF2-40B4-BE49-F238E27FC236}">
                <a16:creationId xmlns:a16="http://schemas.microsoft.com/office/drawing/2014/main" xmlns="" id="{3BFB9941-B558-46B3-8784-D5274457F1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34113" y="1428750"/>
            <a:ext cx="0" cy="5186363"/>
          </a:xfrm>
          <a:prstGeom prst="line">
            <a:avLst/>
          </a:prstGeom>
          <a:noFill/>
          <a:ln w="19050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pic>
        <p:nvPicPr>
          <p:cNvPr id="47118" name="Picture 14" descr="is1tn[1]">
            <a:extLst>
              <a:ext uri="{FF2B5EF4-FFF2-40B4-BE49-F238E27FC236}">
                <a16:creationId xmlns:a16="http://schemas.microsoft.com/office/drawing/2014/main" xmlns="" id="{21772F04-05DF-4D06-B44F-A13F8EE22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700213"/>
            <a:ext cx="2039937" cy="395922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nummernplatzhalter 2">
            <a:extLst>
              <a:ext uri="{FF2B5EF4-FFF2-40B4-BE49-F238E27FC236}">
                <a16:creationId xmlns:a16="http://schemas.microsoft.com/office/drawing/2014/main" xmlns="" id="{819FE6FA-7A48-4902-AFE7-9DA487A95E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3C008E8-EE05-47D3-9126-3345DF266661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de-DE" sz="1000"/>
          </a:p>
        </p:txBody>
      </p:sp>
      <p:sp>
        <p:nvSpPr>
          <p:cNvPr id="49155" name="Text Box 2">
            <a:extLst>
              <a:ext uri="{FF2B5EF4-FFF2-40B4-BE49-F238E27FC236}">
                <a16:creationId xmlns:a16="http://schemas.microsoft.com/office/drawing/2014/main" xmlns="" id="{982B74C7-8269-4673-A858-1D790FA83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852988"/>
            <a:ext cx="1476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de-DE" altLang="de-DE" sz="1600">
                <a:latin typeface="Tahoma" panose="020B0604030504040204" pitchFamily="34" charset="0"/>
              </a:rPr>
              <a:t>Altsande</a:t>
            </a:r>
            <a:endParaRPr lang="de-DE" altLang="de-DE" sz="1800">
              <a:latin typeface="Tahoma" panose="020B0604030504040204" pitchFamily="34" charset="0"/>
            </a:endParaRPr>
          </a:p>
        </p:txBody>
      </p:sp>
      <p:sp>
        <p:nvSpPr>
          <p:cNvPr id="49156" name="Text Box 3">
            <a:extLst>
              <a:ext uri="{FF2B5EF4-FFF2-40B4-BE49-F238E27FC236}">
                <a16:creationId xmlns:a16="http://schemas.microsoft.com/office/drawing/2014/main" xmlns="" id="{AC077639-1D04-4EB1-B24C-938D8AFF2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3" y="4852988"/>
            <a:ext cx="2109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600">
                <a:latin typeface="Tahoma" panose="020B0604030504040204" pitchFamily="34" charset="0"/>
              </a:rPr>
              <a:t>Galvanik-Schlämme</a:t>
            </a:r>
            <a:endParaRPr lang="de-DE" altLang="de-DE" sz="1800">
              <a:latin typeface="Tahoma" panose="020B0604030504040204" pitchFamily="34" charset="0"/>
            </a:endParaRPr>
          </a:p>
        </p:txBody>
      </p:sp>
      <p:sp>
        <p:nvSpPr>
          <p:cNvPr id="49157" name="Text Box 4">
            <a:extLst>
              <a:ext uri="{FF2B5EF4-FFF2-40B4-BE49-F238E27FC236}">
                <a16:creationId xmlns:a16="http://schemas.microsoft.com/office/drawing/2014/main" xmlns="" id="{03F5849D-905A-49F2-8DC8-04CCBFF83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2988" y="2895600"/>
            <a:ext cx="2039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de-DE" altLang="de-DE" sz="1600">
                <a:latin typeface="Tahoma" panose="020B0604030504040204" pitchFamily="34" charset="0"/>
              </a:rPr>
              <a:t>Anker, Lichtmaschinen</a:t>
            </a:r>
          </a:p>
        </p:txBody>
      </p:sp>
      <p:sp>
        <p:nvSpPr>
          <p:cNvPr id="49158" name="Text Box 5">
            <a:extLst>
              <a:ext uri="{FF2B5EF4-FFF2-40B4-BE49-F238E27FC236}">
                <a16:creationId xmlns:a16="http://schemas.microsoft.com/office/drawing/2014/main" xmlns="" id="{B039CBBA-D25A-49BD-82DB-1CB40E8FB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888" y="2870200"/>
            <a:ext cx="14065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600">
                <a:latin typeface="Tahoma" panose="020B0604030504040204" pitchFamily="34" charset="0"/>
              </a:rPr>
              <a:t>Leiterplatten, geshreddert</a:t>
            </a:r>
            <a:endParaRPr lang="de-DE" altLang="de-DE" sz="1800">
              <a:latin typeface="Tahoma" panose="020B0604030504040204" pitchFamily="34" charset="0"/>
            </a:endParaRPr>
          </a:p>
        </p:txBody>
      </p:sp>
      <p:sp>
        <p:nvSpPr>
          <p:cNvPr id="49159" name="Text Box 6">
            <a:extLst>
              <a:ext uri="{FF2B5EF4-FFF2-40B4-BE49-F238E27FC236}">
                <a16:creationId xmlns:a16="http://schemas.microsoft.com/office/drawing/2014/main" xmlns="" id="{6A357EEA-75F5-4786-8164-5A8AF4476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463" y="4876800"/>
            <a:ext cx="161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600">
                <a:latin typeface="Tahoma" panose="020B0604030504040204" pitchFamily="34" charset="0"/>
              </a:rPr>
              <a:t>Messing-Schlacke</a:t>
            </a:r>
            <a:endParaRPr lang="de-DE" altLang="de-DE" sz="1800">
              <a:latin typeface="Tahoma" panose="020B0604030504040204" pitchFamily="34" charset="0"/>
            </a:endParaRPr>
          </a:p>
        </p:txBody>
      </p:sp>
      <p:sp>
        <p:nvSpPr>
          <p:cNvPr id="49160" name="Text Box 7">
            <a:extLst>
              <a:ext uri="{FF2B5EF4-FFF2-40B4-BE49-F238E27FC236}">
                <a16:creationId xmlns:a16="http://schemas.microsoft.com/office/drawing/2014/main" xmlns="" id="{0AECDB7D-A61F-47D0-91F4-B2FA33E6F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2894013"/>
            <a:ext cx="18303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600">
                <a:latin typeface="Tahoma" panose="020B0604030504040204" pitchFamily="34" charset="0"/>
              </a:rPr>
              <a:t>Shreddermaterialien</a:t>
            </a:r>
            <a:endParaRPr lang="de-DE" altLang="de-DE" sz="1800">
              <a:latin typeface="Tahoma" panose="020B0604030504040204" pitchFamily="34" charset="0"/>
            </a:endParaRPr>
          </a:p>
        </p:txBody>
      </p:sp>
      <p:sp>
        <p:nvSpPr>
          <p:cNvPr id="49161" name="Text Box 8">
            <a:extLst>
              <a:ext uri="{FF2B5EF4-FFF2-40B4-BE49-F238E27FC236}">
                <a16:creationId xmlns:a16="http://schemas.microsoft.com/office/drawing/2014/main" xmlns="" id="{C3696B17-1AEB-4F30-B287-FFDB4ED47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325" y="2870200"/>
            <a:ext cx="18986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de-DE" altLang="de-DE" sz="1600" dirty="0" smtClean="0">
                <a:latin typeface="Tahoma" panose="020B0604030504040204" pitchFamily="34" charset="0"/>
              </a:rPr>
              <a:t>Kupfer, </a:t>
            </a:r>
            <a:br>
              <a:rPr lang="de-DE" altLang="de-DE" sz="1600" dirty="0" smtClean="0">
                <a:latin typeface="Tahoma" panose="020B0604030504040204" pitchFamily="34" charset="0"/>
              </a:rPr>
            </a:br>
            <a:r>
              <a:rPr lang="de-DE" altLang="de-DE" sz="1600" dirty="0" smtClean="0">
                <a:latin typeface="Tahoma" panose="020B0604030504040204" pitchFamily="34" charset="0"/>
              </a:rPr>
              <a:t>plattiertes </a:t>
            </a:r>
            <a:r>
              <a:rPr lang="de-DE" altLang="de-DE" sz="1600" dirty="0">
                <a:latin typeface="Tahoma" panose="020B0604030504040204" pitchFamily="34" charset="0"/>
              </a:rPr>
              <a:t>Eisen</a:t>
            </a:r>
            <a:endParaRPr lang="de-DE" altLang="de-DE" sz="1800" dirty="0">
              <a:latin typeface="Tahoma" panose="020B0604030504040204" pitchFamily="34" charset="0"/>
            </a:endParaRPr>
          </a:p>
        </p:txBody>
      </p:sp>
      <p:sp>
        <p:nvSpPr>
          <p:cNvPr id="49162" name="Text Box 9">
            <a:extLst>
              <a:ext uri="{FF2B5EF4-FFF2-40B4-BE49-F238E27FC236}">
                <a16:creationId xmlns:a16="http://schemas.microsoft.com/office/drawing/2014/main" xmlns="" id="{E671D83A-8694-4048-B851-CF9EF958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876800"/>
            <a:ext cx="14192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600">
                <a:latin typeface="Tahoma" panose="020B0604030504040204" pitchFamily="34" charset="0"/>
              </a:rPr>
              <a:t>Messing-Krätze</a:t>
            </a:r>
            <a:endParaRPr lang="de-DE" altLang="de-DE" sz="1800">
              <a:latin typeface="Tahoma" panose="020B0604030504040204" pitchFamily="34" charset="0"/>
            </a:endParaRPr>
          </a:p>
        </p:txBody>
      </p:sp>
      <p:grpSp>
        <p:nvGrpSpPr>
          <p:cNvPr id="270346" name="Group 10">
            <a:extLst>
              <a:ext uri="{FF2B5EF4-FFF2-40B4-BE49-F238E27FC236}">
                <a16:creationId xmlns:a16="http://schemas.microsoft.com/office/drawing/2014/main" xmlns="" id="{27B101C5-77E5-4111-AB3C-9F1D927DFA7E}"/>
              </a:ext>
            </a:extLst>
          </p:cNvPr>
          <p:cNvGrpSpPr>
            <a:grpSpLocks/>
          </p:cNvGrpSpPr>
          <p:nvPr/>
        </p:nvGrpSpPr>
        <p:grpSpPr bwMode="auto">
          <a:xfrm>
            <a:off x="561975" y="1143000"/>
            <a:ext cx="8440738" cy="4114800"/>
            <a:chOff x="384" y="720"/>
            <a:chExt cx="5760" cy="2592"/>
          </a:xfrm>
        </p:grpSpPr>
        <p:sp>
          <p:nvSpPr>
            <p:cNvPr id="49181" name="Text Box 11">
              <a:extLst>
                <a:ext uri="{FF2B5EF4-FFF2-40B4-BE49-F238E27FC236}">
                  <a16:creationId xmlns:a16="http://schemas.microsoft.com/office/drawing/2014/main" xmlns="" id="{57B1AD52-13CA-4896-ACB7-01078C25F8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0" y="737"/>
              <a:ext cx="4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800">
                  <a:latin typeface="Tahoma" panose="020B0604030504040204" pitchFamily="34" charset="0"/>
                </a:rPr>
                <a:t>z.B.:</a:t>
              </a:r>
            </a:p>
          </p:txBody>
        </p:sp>
        <p:sp>
          <p:nvSpPr>
            <p:cNvPr id="49182" name="AutoShape 12">
              <a:extLst>
                <a:ext uri="{FF2B5EF4-FFF2-40B4-BE49-F238E27FC236}">
                  <a16:creationId xmlns:a16="http://schemas.microsoft.com/office/drawing/2014/main" xmlns="" id="{D473903D-A4FB-415F-9E95-0B5E4CBB6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720"/>
              <a:ext cx="5760" cy="2592"/>
            </a:xfrm>
            <a:prstGeom prst="roundRect">
              <a:avLst>
                <a:gd name="adj" fmla="val 3088"/>
              </a:avLst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800"/>
            </a:p>
          </p:txBody>
        </p:sp>
        <p:sp>
          <p:nvSpPr>
            <p:cNvPr id="49183" name="Text Box 13">
              <a:extLst>
                <a:ext uri="{FF2B5EF4-FFF2-40B4-BE49-F238E27FC236}">
                  <a16:creationId xmlns:a16="http://schemas.microsoft.com/office/drawing/2014/main" xmlns="" id="{30182BCF-4056-49DD-8F10-6AFF6F85CB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" y="740"/>
              <a:ext cx="5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800" b="1" u="sng">
                  <a:solidFill>
                    <a:schemeClr val="hlink"/>
                  </a:solidFill>
                  <a:latin typeface="Tahoma" panose="020B0604030504040204" pitchFamily="34" charset="0"/>
                </a:rPr>
                <a:t>Arten</a:t>
              </a:r>
            </a:p>
          </p:txBody>
        </p:sp>
      </p:grpSp>
      <p:grpSp>
        <p:nvGrpSpPr>
          <p:cNvPr id="270350" name="Group 14">
            <a:extLst>
              <a:ext uri="{FF2B5EF4-FFF2-40B4-BE49-F238E27FC236}">
                <a16:creationId xmlns:a16="http://schemas.microsoft.com/office/drawing/2014/main" xmlns="" id="{D11819AC-CDAC-46CD-85AE-39E6A0181B2D}"/>
              </a:ext>
            </a:extLst>
          </p:cNvPr>
          <p:cNvGrpSpPr>
            <a:grpSpLocks/>
          </p:cNvGrpSpPr>
          <p:nvPr/>
        </p:nvGrpSpPr>
        <p:grpSpPr bwMode="auto">
          <a:xfrm>
            <a:off x="561975" y="5334000"/>
            <a:ext cx="8440738" cy="723900"/>
            <a:chOff x="384" y="3360"/>
            <a:chExt cx="5760" cy="456"/>
          </a:xfrm>
        </p:grpSpPr>
        <p:sp>
          <p:nvSpPr>
            <p:cNvPr id="49178" name="Text Box 15">
              <a:extLst>
                <a:ext uri="{FF2B5EF4-FFF2-40B4-BE49-F238E27FC236}">
                  <a16:creationId xmlns:a16="http://schemas.microsoft.com/office/drawing/2014/main" xmlns="" id="{6DFF16BF-4991-441F-B6CD-CCAD2F8E47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0" y="3395"/>
              <a:ext cx="391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600">
                  <a:latin typeface="Tahoma" panose="020B0604030504040204" pitchFamily="34" charset="0"/>
                </a:rPr>
                <a:t>niedriger Kupfergehalt, </a:t>
              </a:r>
              <a:br>
                <a:rPr lang="de-DE" altLang="de-DE" sz="1600">
                  <a:latin typeface="Tahoma" panose="020B0604030504040204" pitchFamily="34" charset="0"/>
                </a:rPr>
              </a:br>
              <a:r>
                <a:rPr lang="de-DE" altLang="de-DE" sz="1600">
                  <a:latin typeface="Tahoma" panose="020B0604030504040204" pitchFamily="34" charset="0"/>
                </a:rPr>
                <a:t>hoher Anteil von Begleitstoffen, heterogenes Erscheinungsbild</a:t>
              </a:r>
              <a:endParaRPr lang="de-DE" altLang="de-DE" sz="1800">
                <a:latin typeface="Tahoma" panose="020B0604030504040204" pitchFamily="34" charset="0"/>
              </a:endParaRPr>
            </a:p>
          </p:txBody>
        </p:sp>
        <p:sp>
          <p:nvSpPr>
            <p:cNvPr id="49179" name="AutoShape 16">
              <a:extLst>
                <a:ext uri="{FF2B5EF4-FFF2-40B4-BE49-F238E27FC236}">
                  <a16:creationId xmlns:a16="http://schemas.microsoft.com/office/drawing/2014/main" xmlns="" id="{2C9D91CE-9B77-413D-A319-EAFE83DAE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3360"/>
              <a:ext cx="5760" cy="456"/>
            </a:xfrm>
            <a:prstGeom prst="roundRect">
              <a:avLst>
                <a:gd name="adj" fmla="val 22917"/>
              </a:avLst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800"/>
            </a:p>
          </p:txBody>
        </p:sp>
        <p:sp>
          <p:nvSpPr>
            <p:cNvPr id="49180" name="Text Box 17">
              <a:extLst>
                <a:ext uri="{FF2B5EF4-FFF2-40B4-BE49-F238E27FC236}">
                  <a16:creationId xmlns:a16="http://schemas.microsoft.com/office/drawing/2014/main" xmlns="" id="{A1EB8F48-6890-44DE-9A22-76E75AF168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3388"/>
              <a:ext cx="122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800" b="1" u="sng">
                  <a:solidFill>
                    <a:schemeClr val="hlink"/>
                  </a:solidFill>
                  <a:latin typeface="Tahoma" panose="020B0604030504040204" pitchFamily="34" charset="0"/>
                </a:rPr>
                <a:t>Allgemeine </a:t>
              </a: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800" b="1" u="sng">
                  <a:solidFill>
                    <a:schemeClr val="hlink"/>
                  </a:solidFill>
                  <a:latin typeface="Tahoma" panose="020B0604030504040204" pitchFamily="34" charset="0"/>
                </a:rPr>
                <a:t>Charakteristika</a:t>
              </a:r>
            </a:p>
          </p:txBody>
        </p:sp>
      </p:grpSp>
      <p:grpSp>
        <p:nvGrpSpPr>
          <p:cNvPr id="270354" name="Group 18">
            <a:extLst>
              <a:ext uri="{FF2B5EF4-FFF2-40B4-BE49-F238E27FC236}">
                <a16:creationId xmlns:a16="http://schemas.microsoft.com/office/drawing/2014/main" xmlns="" id="{56458A67-0CE8-4201-9AE0-B354AE3E79F8}"/>
              </a:ext>
            </a:extLst>
          </p:cNvPr>
          <p:cNvGrpSpPr>
            <a:grpSpLocks/>
          </p:cNvGrpSpPr>
          <p:nvPr/>
        </p:nvGrpSpPr>
        <p:grpSpPr bwMode="auto">
          <a:xfrm>
            <a:off x="561975" y="6146800"/>
            <a:ext cx="8440738" cy="520700"/>
            <a:chOff x="384" y="3872"/>
            <a:chExt cx="5760" cy="328"/>
          </a:xfrm>
        </p:grpSpPr>
        <p:sp>
          <p:nvSpPr>
            <p:cNvPr id="49175" name="Text Box 19">
              <a:extLst>
                <a:ext uri="{FF2B5EF4-FFF2-40B4-BE49-F238E27FC236}">
                  <a16:creationId xmlns:a16="http://schemas.microsoft.com/office/drawing/2014/main" xmlns="" id="{72259227-F25C-45B7-82DC-C341997625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7" y="3932"/>
              <a:ext cx="28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600">
                  <a:latin typeface="Tahoma" panose="020B0604030504040204" pitchFamily="34" charset="0"/>
                </a:rPr>
                <a:t>in Produktionsprozessen, im Produktrücklauf</a:t>
              </a:r>
              <a:endParaRPr lang="de-DE" altLang="de-DE" sz="1800">
                <a:latin typeface="Tahoma" panose="020B0604030504040204" pitchFamily="34" charset="0"/>
              </a:endParaRPr>
            </a:p>
          </p:txBody>
        </p:sp>
        <p:sp>
          <p:nvSpPr>
            <p:cNvPr id="49176" name="AutoShape 20">
              <a:extLst>
                <a:ext uri="{FF2B5EF4-FFF2-40B4-BE49-F238E27FC236}">
                  <a16:creationId xmlns:a16="http://schemas.microsoft.com/office/drawing/2014/main" xmlns="" id="{AFD3A855-D400-454B-8F3F-044F05BBE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3872"/>
              <a:ext cx="5760" cy="328"/>
            </a:xfrm>
            <a:prstGeom prst="roundRect">
              <a:avLst>
                <a:gd name="adj" fmla="val 25000"/>
              </a:avLst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de-DE" altLang="de-DE" sz="1800"/>
            </a:p>
          </p:txBody>
        </p:sp>
        <p:sp>
          <p:nvSpPr>
            <p:cNvPr id="49177" name="Text Box 21">
              <a:extLst>
                <a:ext uri="{FF2B5EF4-FFF2-40B4-BE49-F238E27FC236}">
                  <a16:creationId xmlns:a16="http://schemas.microsoft.com/office/drawing/2014/main" xmlns="" id="{EB3A218B-2117-4ADB-B7F7-88788DE883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3917"/>
              <a:ext cx="53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DE" altLang="de-DE" sz="1800" b="1" u="sng">
                  <a:solidFill>
                    <a:schemeClr val="hlink"/>
                  </a:solidFill>
                  <a:latin typeface="Tahoma" panose="020B0604030504040204" pitchFamily="34" charset="0"/>
                </a:rPr>
                <a:t>Anfall</a:t>
              </a:r>
            </a:p>
          </p:txBody>
        </p:sp>
      </p:grpSp>
      <p:sp>
        <p:nvSpPr>
          <p:cNvPr id="49166" name="Rectangle 22">
            <a:extLst>
              <a:ext uri="{FF2B5EF4-FFF2-40B4-BE49-F238E27FC236}">
                <a16:creationId xmlns:a16="http://schemas.microsoft.com/office/drawing/2014/main" xmlns="" id="{4FD3EFF7-72C0-4944-8C20-68CB945E94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Breite Einsatzpalette an Recyclingrohstoffen </a:t>
            </a:r>
          </a:p>
        </p:txBody>
      </p:sp>
      <p:pic>
        <p:nvPicPr>
          <p:cNvPr id="49167" name="Picture 23" descr="AAA">
            <a:extLst>
              <a:ext uri="{FF2B5EF4-FFF2-40B4-BE49-F238E27FC236}">
                <a16:creationId xmlns:a16="http://schemas.microsoft.com/office/drawing/2014/main" xmlns="" id="{9648F77C-102B-4538-BB11-6C7BC526C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562100"/>
            <a:ext cx="16383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24" descr="AAA">
            <a:extLst>
              <a:ext uri="{FF2B5EF4-FFF2-40B4-BE49-F238E27FC236}">
                <a16:creationId xmlns:a16="http://schemas.microsoft.com/office/drawing/2014/main" xmlns="" id="{D71F7AB3-D0CB-4F28-BE36-1FD1E3789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560513"/>
            <a:ext cx="170180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Picture 25" descr="AAA">
            <a:extLst>
              <a:ext uri="{FF2B5EF4-FFF2-40B4-BE49-F238E27FC236}">
                <a16:creationId xmlns:a16="http://schemas.microsoft.com/office/drawing/2014/main" xmlns="" id="{782C2AB3-C024-400D-8252-59B0D1F5D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562100"/>
            <a:ext cx="16383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0" name="Picture 26" descr="AAA">
            <a:extLst>
              <a:ext uri="{FF2B5EF4-FFF2-40B4-BE49-F238E27FC236}">
                <a16:creationId xmlns:a16="http://schemas.microsoft.com/office/drawing/2014/main" xmlns="" id="{27009075-9B30-4F01-8888-C9E1D52C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1562100"/>
            <a:ext cx="16383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1" name="Picture 27" descr="AAA">
            <a:extLst>
              <a:ext uri="{FF2B5EF4-FFF2-40B4-BE49-F238E27FC236}">
                <a16:creationId xmlns:a16="http://schemas.microsoft.com/office/drawing/2014/main" xmlns="" id="{E3A665D2-681C-4524-8AD2-5822B138F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3581400"/>
            <a:ext cx="16383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2" name="Picture 28" descr="AAA">
            <a:extLst>
              <a:ext uri="{FF2B5EF4-FFF2-40B4-BE49-F238E27FC236}">
                <a16:creationId xmlns:a16="http://schemas.microsoft.com/office/drawing/2014/main" xmlns="" id="{A9F40FCB-AA55-4256-8FB0-4C816FDA1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3581400"/>
            <a:ext cx="16383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3" name="Picture 29" descr="AAA">
            <a:extLst>
              <a:ext uri="{FF2B5EF4-FFF2-40B4-BE49-F238E27FC236}">
                <a16:creationId xmlns:a16="http://schemas.microsoft.com/office/drawing/2014/main" xmlns="" id="{CB9F47B1-0BDC-42D7-BECD-9DD529158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3581400"/>
            <a:ext cx="16383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4" name="Picture 30" descr="AAA">
            <a:extLst>
              <a:ext uri="{FF2B5EF4-FFF2-40B4-BE49-F238E27FC236}">
                <a16:creationId xmlns:a16="http://schemas.microsoft.com/office/drawing/2014/main" xmlns="" id="{BE4A9649-34F0-4DB6-891A-B305DBFE7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3581400"/>
            <a:ext cx="16383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0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0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nummernplatzhalter 2">
            <a:extLst>
              <a:ext uri="{FF2B5EF4-FFF2-40B4-BE49-F238E27FC236}">
                <a16:creationId xmlns:a16="http://schemas.microsoft.com/office/drawing/2014/main" xmlns="" id="{39AB6118-5BA3-4EA5-AD13-91C87B4294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073A26E-D959-41A9-BBFC-2148E2E2D63D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de-DE" sz="10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xmlns="" id="{451284EA-5AD4-43FC-B753-BD8281029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" y="209550"/>
            <a:ext cx="6245225" cy="658813"/>
          </a:xfrm>
        </p:spPr>
        <p:txBody>
          <a:bodyPr/>
          <a:lstStyle/>
          <a:p>
            <a:pPr eaLnBrk="1" hangingPunct="1"/>
            <a:r>
              <a:rPr lang="de-DE" altLang="de-DE"/>
              <a:t>Der Anodenofenbetrieb</a:t>
            </a:r>
          </a:p>
        </p:txBody>
      </p:sp>
      <p:pic>
        <p:nvPicPr>
          <p:cNvPr id="50180" name="Picture 3">
            <a:extLst>
              <a:ext uri="{FF2B5EF4-FFF2-40B4-BE49-F238E27FC236}">
                <a16:creationId xmlns:a16="http://schemas.microsoft.com/office/drawing/2014/main" xmlns="" id="{A1D74FA8-A02A-4D76-87AA-D744A50122D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219200"/>
            <a:ext cx="8369300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Rectangle 4">
            <a:extLst>
              <a:ext uri="{FF2B5EF4-FFF2-40B4-BE49-F238E27FC236}">
                <a16:creationId xmlns:a16="http://schemas.microsoft.com/office/drawing/2014/main" xmlns="" id="{27FBFC11-F442-4A55-AC10-D7DF0D8BA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138" y="17463"/>
            <a:ext cx="7239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2400" b="1">
              <a:latin typeface="Tahoma" panose="020B0604030504040204" pitchFamily="34" charset="0"/>
            </a:endParaRP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xmlns="" id="{D5B97082-79CA-49CE-9BD7-624DF4E1D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088" y="4991100"/>
            <a:ext cx="49466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marL="342900" indent="-342900" defTabSz="762000"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de-DE" altLang="de-DE" b="1">
                <a:solidFill>
                  <a:schemeClr val="bg1"/>
                </a:solidFill>
                <a:latin typeface="Tahoma" panose="020B0604030504040204" pitchFamily="34" charset="0"/>
              </a:rPr>
              <a:t>KRS-Blisterkupfer ( flüssig/fest)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de-DE" altLang="de-DE" b="1">
                <a:solidFill>
                  <a:schemeClr val="bg1"/>
                </a:solidFill>
                <a:latin typeface="Tahoma" panose="020B0604030504040204" pitchFamily="34" charset="0"/>
              </a:rPr>
              <a:t>Anodenreste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de-DE" altLang="de-DE" b="1">
                <a:solidFill>
                  <a:schemeClr val="bg1"/>
                </a:solidFill>
                <a:latin typeface="Tahoma" panose="020B0604030504040204" pitchFamily="34" charset="0"/>
              </a:rPr>
              <a:t>Altkupfer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de-DE" altLang="de-DE" b="1">
                <a:solidFill>
                  <a:schemeClr val="bg1"/>
                </a:solidFill>
                <a:latin typeface="Tahoma" panose="020B0604030504040204" pitchFamily="34" charset="0"/>
              </a:rPr>
              <a:t>Eisen-, Silikat- und Kalkzuschläge</a:t>
            </a: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xmlns="" id="{0B748F01-DC1B-4683-B348-3EA4FF4C0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219200"/>
            <a:ext cx="5302250" cy="167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 defTabSz="762000"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buClrTx/>
              <a:buFontTx/>
              <a:buChar char="•"/>
            </a:pPr>
            <a:r>
              <a:rPr lang="de-DE" altLang="de-DE" sz="1400" b="1" dirty="0">
                <a:solidFill>
                  <a:schemeClr val="bg1"/>
                </a:solidFill>
                <a:latin typeface="Tahoma" panose="020B0604030504040204" pitchFamily="34" charset="0"/>
              </a:rPr>
              <a:t>Raffination des </a:t>
            </a:r>
            <a:r>
              <a:rPr lang="de-DE" altLang="de-DE" sz="1400" b="1" dirty="0" err="1">
                <a:solidFill>
                  <a:schemeClr val="bg1"/>
                </a:solidFill>
                <a:latin typeface="Tahoma" panose="020B0604030504040204" pitchFamily="34" charset="0"/>
              </a:rPr>
              <a:t>Konverterkupfers</a:t>
            </a:r>
            <a:endParaRPr lang="de-DE" altLang="de-DE" sz="1400" b="1" dirty="0">
              <a:solidFill>
                <a:schemeClr val="bg1"/>
              </a:solidFill>
              <a:latin typeface="Tahoma" panose="020B0604030504040204" pitchFamily="34" charset="0"/>
            </a:endParaRPr>
          </a:p>
          <a:p>
            <a:pPr>
              <a:buClrTx/>
              <a:buFontTx/>
              <a:buChar char="•"/>
            </a:pPr>
            <a:r>
              <a:rPr lang="de-DE" altLang="de-DE" sz="1400" b="1" dirty="0">
                <a:solidFill>
                  <a:schemeClr val="bg1"/>
                </a:solidFill>
                <a:latin typeface="Tahoma" panose="020B0604030504040204" pitchFamily="34" charset="0"/>
              </a:rPr>
              <a:t>Einschmelzen und Raffinieren von Kupferschrotten  und anderen hoch kupferhaltigen Rohstoffen</a:t>
            </a:r>
          </a:p>
          <a:p>
            <a:pPr>
              <a:buClrTx/>
              <a:buFontTx/>
              <a:buChar char="•"/>
            </a:pPr>
            <a:r>
              <a:rPr lang="de-DE" altLang="de-DE" sz="1400" b="1" dirty="0" err="1" smtClean="0">
                <a:solidFill>
                  <a:schemeClr val="bg1"/>
                </a:solidFill>
                <a:latin typeface="Tahoma" panose="020B0604030504040204" pitchFamily="34" charset="0"/>
              </a:rPr>
              <a:t>Giessen</a:t>
            </a:r>
            <a:r>
              <a:rPr lang="de-DE" altLang="de-DE" sz="1400" b="1" dirty="0" smtClean="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de-DE" altLang="de-DE" sz="1400" b="1" dirty="0">
                <a:solidFill>
                  <a:schemeClr val="bg1"/>
                </a:solidFill>
                <a:latin typeface="Tahoma" panose="020B0604030504040204" pitchFamily="34" charset="0"/>
              </a:rPr>
              <a:t>von Anoden, die in Zusammensetzung und Form für die Elektrolyse geeignet sind</a:t>
            </a:r>
          </a:p>
        </p:txBody>
      </p:sp>
      <p:sp>
        <p:nvSpPr>
          <p:cNvPr id="50184" name="Text Box 8">
            <a:extLst>
              <a:ext uri="{FF2B5EF4-FFF2-40B4-BE49-F238E27FC236}">
                <a16:creationId xmlns:a16="http://schemas.microsoft.com/office/drawing/2014/main" xmlns="" id="{A68F8365-B90E-4F32-8557-8B4E3E679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3" y="150813"/>
            <a:ext cx="168275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spcAft>
                <a:spcPct val="40000"/>
              </a:spcAft>
              <a:buClr>
                <a:schemeClr val="accent2"/>
              </a:buClr>
              <a:buFontTx/>
              <a:buNone/>
            </a:pPr>
            <a:endParaRPr lang="de-DE" altLang="de-DE" sz="2800" b="1"/>
          </a:p>
        </p:txBody>
      </p:sp>
      <p:sp>
        <p:nvSpPr>
          <p:cNvPr id="50185" name="Text Box 10">
            <a:extLst>
              <a:ext uri="{FF2B5EF4-FFF2-40B4-BE49-F238E27FC236}">
                <a16:creationId xmlns:a16="http://schemas.microsoft.com/office/drawing/2014/main" xmlns="" id="{DDFD2198-A142-46B7-B9EC-F47EDE986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5538" y="4005263"/>
            <a:ext cx="38131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400">
                <a:solidFill>
                  <a:schemeClr val="bg1"/>
                </a:solidFill>
                <a:latin typeface="Tahoma" panose="020B0604030504040204" pitchFamily="34" charset="0"/>
              </a:rPr>
              <a:t>Chargierkran beim Besetzen des Anodenofens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nummernplatzhalter 5">
            <a:extLst>
              <a:ext uri="{FF2B5EF4-FFF2-40B4-BE49-F238E27FC236}">
                <a16:creationId xmlns:a16="http://schemas.microsoft.com/office/drawing/2014/main" xmlns="" id="{7E2B6276-C598-4904-872D-F1ADC24D60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F7B260E-A160-46E1-94C2-98EAA1D10B2A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de-DE" sz="1000"/>
          </a:p>
        </p:txBody>
      </p:sp>
      <p:pic>
        <p:nvPicPr>
          <p:cNvPr id="51203" name="Picture 8" descr="Kathode">
            <a:extLst>
              <a:ext uri="{FF2B5EF4-FFF2-40B4-BE49-F238E27FC236}">
                <a16:creationId xmlns:a16="http://schemas.microsoft.com/office/drawing/2014/main" xmlns="" id="{387731C8-7E55-4448-83EC-D1689792E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4">
            <a:extLst>
              <a:ext uri="{FF2B5EF4-FFF2-40B4-BE49-F238E27FC236}">
                <a16:creationId xmlns:a16="http://schemas.microsoft.com/office/drawing/2014/main" xmlns="" id="{86F3DEE2-1695-411A-B7DB-ED4A3EA1F0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Produkte des Recyclings</a:t>
            </a:r>
          </a:p>
        </p:txBody>
      </p:sp>
      <p:graphicFrame>
        <p:nvGraphicFramePr>
          <p:cNvPr id="51205" name="Object 5">
            <a:extLst>
              <a:ext uri="{FF2B5EF4-FFF2-40B4-BE49-F238E27FC236}">
                <a16:creationId xmlns:a16="http://schemas.microsoft.com/office/drawing/2014/main" xmlns="" id="{EAF5F9C3-DD75-49F8-A20F-DE61910A53AE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-6350" y="1052513"/>
          <a:ext cx="9042400" cy="515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0" name="Diagramm" r:id="rId4" imgW="9086850" imgH="5248275" progId="MSGraph.Chart.8">
                  <p:embed followColorScheme="full"/>
                </p:oleObj>
              </mc:Choice>
              <mc:Fallback>
                <p:oleObj name="Diagramm" r:id="rId4" imgW="9086850" imgH="5248275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350" y="1052513"/>
                        <a:ext cx="9042400" cy="5154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6" name="Rectangle 9">
            <a:extLst>
              <a:ext uri="{FF2B5EF4-FFF2-40B4-BE49-F238E27FC236}">
                <a16:creationId xmlns:a16="http://schemas.microsoft.com/office/drawing/2014/main" xmlns="" id="{CB666204-6379-4D89-801E-F45294281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2200"/>
            <a:ext cx="9144000" cy="4826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600" b="1">
                <a:latin typeface="Tahoma" panose="020B0604030504040204" pitchFamily="34" charset="0"/>
              </a:rPr>
              <a:t>Es gibt keinen Unterschied zwischen Kathoden aus Primär- und Sekundär-Rohstoffen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liennummernplatzhalter 3">
            <a:extLst>
              <a:ext uri="{FF2B5EF4-FFF2-40B4-BE49-F238E27FC236}">
                <a16:creationId xmlns:a16="http://schemas.microsoft.com/office/drawing/2014/main" xmlns="" id="{30218A64-B97C-4D17-BF8D-CF6DC313C1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C7BF223-6313-4B86-A70E-108667EF62EB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de-DE" sz="1000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xmlns="" id="{DE244593-1558-4CBE-AECF-155D3BCEED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1800"/>
              <a:t>Kupferkathoden</a:t>
            </a:r>
          </a:p>
        </p:txBody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xmlns="" id="{8FCCE2F9-E4BF-4C59-80A2-D8626C4C9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1384300"/>
            <a:ext cx="2890838" cy="5106988"/>
          </a:xfrm>
          <a:prstGeom prst="rect">
            <a:avLst/>
          </a:prstGeom>
          <a:solidFill>
            <a:srgbClr val="F8F8F8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de-DE" sz="16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52229" name="Text Box 4">
            <a:extLst>
              <a:ext uri="{FF2B5EF4-FFF2-40B4-BE49-F238E27FC236}">
                <a16:creationId xmlns:a16="http://schemas.microsoft.com/office/drawing/2014/main" xmlns="" id="{5CE1FF29-F1E4-442F-A66B-9BF3FF232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5661025"/>
            <a:ext cx="29257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dirty="0">
                <a:latin typeface="Tahoma" panose="020B0604030504040204" pitchFamily="34" charset="0"/>
              </a:rPr>
              <a:t>Kupferanode mit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dirty="0" smtClean="0">
                <a:latin typeface="Tahoma" panose="020B0604030504040204" pitchFamily="34" charset="0"/>
              </a:rPr>
              <a:t>99,5% </a:t>
            </a:r>
            <a:r>
              <a:rPr lang="de-DE" altLang="de-DE" dirty="0">
                <a:latin typeface="Tahoma" panose="020B0604030504040204" pitchFamily="34" charset="0"/>
              </a:rPr>
              <a:t>Kupfer</a:t>
            </a:r>
          </a:p>
        </p:txBody>
      </p:sp>
      <p:pic>
        <p:nvPicPr>
          <p:cNvPr id="52230" name="Picture 5" descr="anode">
            <a:extLst>
              <a:ext uri="{FF2B5EF4-FFF2-40B4-BE49-F238E27FC236}">
                <a16:creationId xmlns:a16="http://schemas.microsoft.com/office/drawing/2014/main" xmlns="" id="{BA1B79CF-AEF6-4DEB-9445-E855BE42C70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484313"/>
            <a:ext cx="2659062" cy="406717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1" name="Rectangle 6">
            <a:extLst>
              <a:ext uri="{FF2B5EF4-FFF2-40B4-BE49-F238E27FC236}">
                <a16:creationId xmlns:a16="http://schemas.microsoft.com/office/drawing/2014/main" xmlns="" id="{F3F0F26A-4E3C-4963-8E60-D797FC628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638" y="1384300"/>
            <a:ext cx="2890837" cy="5106988"/>
          </a:xfrm>
          <a:prstGeom prst="rect">
            <a:avLst/>
          </a:prstGeom>
          <a:solidFill>
            <a:srgbClr val="F8F8F8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de-DE" sz="16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52232" name="Rectangle 7">
            <a:extLst>
              <a:ext uri="{FF2B5EF4-FFF2-40B4-BE49-F238E27FC236}">
                <a16:creationId xmlns:a16="http://schemas.microsoft.com/office/drawing/2014/main" xmlns="" id="{F6E33078-D982-4B88-BD2C-59FAD822F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1384300"/>
            <a:ext cx="2889250" cy="5106988"/>
          </a:xfrm>
          <a:prstGeom prst="rect">
            <a:avLst/>
          </a:prstGeom>
          <a:solidFill>
            <a:srgbClr val="F8F8F8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de-DE" sz="160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52233" name="Picture 8" descr="Kathoden">
            <a:extLst>
              <a:ext uri="{FF2B5EF4-FFF2-40B4-BE49-F238E27FC236}">
                <a16:creationId xmlns:a16="http://schemas.microsoft.com/office/drawing/2014/main" xmlns="" id="{624243F4-BB02-4D08-A100-D7C607815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038" y="1484313"/>
            <a:ext cx="2657475" cy="406876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4" name="Text Box 9">
            <a:extLst>
              <a:ext uri="{FF2B5EF4-FFF2-40B4-BE49-F238E27FC236}">
                <a16:creationId xmlns:a16="http://schemas.microsoft.com/office/drawing/2014/main" xmlns="" id="{8BC5BBB8-470E-4313-AD04-E42667A25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313" y="5661025"/>
            <a:ext cx="2824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dirty="0">
                <a:latin typeface="Tahoma" panose="020B0604030504040204" pitchFamily="34" charset="0"/>
              </a:rPr>
              <a:t>Kupferkathode mit</a:t>
            </a:r>
            <a:br>
              <a:rPr lang="de-DE" altLang="de-DE" dirty="0">
                <a:latin typeface="Tahoma" panose="020B0604030504040204" pitchFamily="34" charset="0"/>
              </a:rPr>
            </a:br>
            <a:r>
              <a:rPr lang="de-DE" altLang="de-DE" dirty="0">
                <a:latin typeface="Tahoma" panose="020B0604030504040204" pitchFamily="34" charset="0"/>
              </a:rPr>
              <a:t> &gt; </a:t>
            </a:r>
            <a:r>
              <a:rPr lang="de-DE" altLang="de-DE" dirty="0" smtClean="0">
                <a:latin typeface="Tahoma" panose="020B0604030504040204" pitchFamily="34" charset="0"/>
              </a:rPr>
              <a:t>99,99% </a:t>
            </a:r>
            <a:r>
              <a:rPr lang="de-DE" altLang="de-DE" dirty="0">
                <a:latin typeface="Tahoma" panose="020B0604030504040204" pitchFamily="34" charset="0"/>
              </a:rPr>
              <a:t>Kupfer </a:t>
            </a:r>
          </a:p>
        </p:txBody>
      </p:sp>
      <p:pic>
        <p:nvPicPr>
          <p:cNvPr id="52235" name="Picture 10" descr="Elekrolyse">
            <a:extLst>
              <a:ext uri="{FF2B5EF4-FFF2-40B4-BE49-F238E27FC236}">
                <a16:creationId xmlns:a16="http://schemas.microsoft.com/office/drawing/2014/main" xmlns="" id="{A4B0A5C7-A456-40FC-82D4-CC022211E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1484313"/>
            <a:ext cx="2659063" cy="406876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6" name="Text Box 11">
            <a:extLst>
              <a:ext uri="{FF2B5EF4-FFF2-40B4-BE49-F238E27FC236}">
                <a16:creationId xmlns:a16="http://schemas.microsoft.com/office/drawing/2014/main" xmlns="" id="{8AA3EB59-CB0B-473A-A773-D94D2626C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5516563"/>
            <a:ext cx="2824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de-DE" altLang="de-DE">
              <a:latin typeface="Tahoma" panose="020B060403050404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>
                <a:latin typeface="Tahoma" panose="020B0604030504040204" pitchFamily="34" charset="0"/>
              </a:rPr>
              <a:t>Elektrolyse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nummernplatzhalter 3">
            <a:extLst>
              <a:ext uri="{FF2B5EF4-FFF2-40B4-BE49-F238E27FC236}">
                <a16:creationId xmlns:a16="http://schemas.microsoft.com/office/drawing/2014/main" xmlns="" id="{2490B315-B37E-42A5-B288-ED6B62E612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D024D33-577F-48C5-9DAB-B6DF8AB1EDEF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de-DE" sz="1000"/>
          </a:p>
        </p:txBody>
      </p:sp>
      <p:sp>
        <p:nvSpPr>
          <p:cNvPr id="54275" name="Rectangle 6">
            <a:extLst>
              <a:ext uri="{FF2B5EF4-FFF2-40B4-BE49-F238E27FC236}">
                <a16:creationId xmlns:a16="http://schemas.microsoft.com/office/drawing/2014/main" xmlns="" id="{2110E70F-A719-44AA-B6ED-6EFDF5571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Das Prinzip der Kupferelektrolyse</a:t>
            </a:r>
          </a:p>
        </p:txBody>
      </p:sp>
      <p:graphicFrame>
        <p:nvGraphicFramePr>
          <p:cNvPr id="54276" name="Object 8">
            <a:extLst>
              <a:ext uri="{FF2B5EF4-FFF2-40B4-BE49-F238E27FC236}">
                <a16:creationId xmlns:a16="http://schemas.microsoft.com/office/drawing/2014/main" xmlns="" id="{3E5856D8-78A2-4E1D-B63F-36865D4FE725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493713" y="2635250"/>
          <a:ext cx="8126412" cy="228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0" name="Photo Editor Photo" r:id="rId4" imgW="16407282" imgH="4610500" progId="MSPhotoEd.3">
                  <p:embed/>
                </p:oleObj>
              </mc:Choice>
              <mc:Fallback>
                <p:oleObj name="Photo Editor Photo" r:id="rId4" imgW="16407282" imgH="4610500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3" y="2635250"/>
                        <a:ext cx="8126412" cy="2282825"/>
                      </a:xfrm>
                      <a:prstGeom prst="rect">
                        <a:avLst/>
                      </a:prstGeom>
                      <a:solidFill>
                        <a:srgbClr val="007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nummernplatzhalter 2">
            <a:extLst>
              <a:ext uri="{FF2B5EF4-FFF2-40B4-BE49-F238E27FC236}">
                <a16:creationId xmlns:a16="http://schemas.microsoft.com/office/drawing/2014/main" xmlns="" id="{50B6D14A-976E-4290-98E1-8A65364CC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2716E25-E098-402A-8E82-A2D0E830F408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de-DE" sz="1000" dirty="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B689B3F8-8153-4F88-838B-7B9763CB8D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Eine Welt ohne Kupfer</a:t>
            </a:r>
          </a:p>
        </p:txBody>
      </p:sp>
      <p:pic>
        <p:nvPicPr>
          <p:cNvPr id="309252" name="Picture 4" descr="Cu-Dach Hofkirche Dresden">
            <a:hlinkClick r:id="rId3" action="ppaction://hlinksldjump"/>
            <a:extLst>
              <a:ext uri="{FF2B5EF4-FFF2-40B4-BE49-F238E27FC236}">
                <a16:creationId xmlns:a16="http://schemas.microsoft.com/office/drawing/2014/main" xmlns="" id="{113A2C68-2469-4518-B869-92B35755D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5737225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3" name="Text Box 5">
            <a:extLst>
              <a:ext uri="{FF2B5EF4-FFF2-40B4-BE49-F238E27FC236}">
                <a16:creationId xmlns:a16="http://schemas.microsoft.com/office/drawing/2014/main" xmlns="" id="{1B37DA0B-5D41-4FFD-91DD-B920FC591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917575"/>
            <a:ext cx="266382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 b="1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 b="1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1" dirty="0"/>
              <a:t>Nach dem Dachdecken zeigt das Dach zunächst die hellrote Kupferfarbe.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1" dirty="0"/>
              <a:t>Nach einiger Zeit wechselt die Farbe in ein dunkles Rot, das durch Kupfer(I)-oxid verursacht wird.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400" b="1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1" dirty="0"/>
              <a:t>Später wird das Dach noch dunkler und es entsteht schwarzes Kupfer(II)-oxid.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1" dirty="0"/>
              <a:t>Aber erst nach einigen Jahren bildet sich unter Einwirkung von Kohlen-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400" b="1" dirty="0"/>
              <a:t>stoffdioxid, Luft und Wasser die blaugrüne Patina: </a:t>
            </a:r>
            <a:r>
              <a:rPr lang="de-DE" altLang="de-DE" sz="1400" dirty="0"/>
              <a:t>  </a:t>
            </a:r>
            <a:br>
              <a:rPr lang="de-DE" altLang="de-DE" sz="1400" dirty="0"/>
            </a:br>
            <a:r>
              <a:rPr lang="de-DE" altLang="de-DE" sz="1400" b="1" dirty="0"/>
              <a:t> </a:t>
            </a:r>
            <a:r>
              <a:rPr lang="de-DE" altLang="de-DE" sz="1400" dirty="0"/>
              <a:t>  </a:t>
            </a:r>
            <a:br>
              <a:rPr lang="de-DE" altLang="de-DE" sz="1400" dirty="0"/>
            </a:br>
            <a:r>
              <a:rPr lang="de-DE" altLang="de-DE" sz="1100" b="1" dirty="0"/>
              <a:t>2 Cu  +  CO</a:t>
            </a:r>
            <a:r>
              <a:rPr lang="de-DE" altLang="de-DE" sz="1100" b="1" baseline="-25000" dirty="0"/>
              <a:t>2</a:t>
            </a:r>
            <a:r>
              <a:rPr lang="de-DE" altLang="de-DE" sz="1100" b="1" dirty="0"/>
              <a:t>  +  H</a:t>
            </a:r>
            <a:r>
              <a:rPr lang="de-DE" altLang="de-DE" sz="1100" b="1" baseline="-25000" dirty="0"/>
              <a:t>2</a:t>
            </a:r>
            <a:r>
              <a:rPr lang="de-DE" altLang="de-DE" sz="1100" b="1" dirty="0"/>
              <a:t>O  +  O</a:t>
            </a:r>
            <a:r>
              <a:rPr lang="de-DE" altLang="de-DE" sz="1100" b="1" baseline="-25000" dirty="0"/>
              <a:t>2</a:t>
            </a:r>
            <a:r>
              <a:rPr lang="de-DE" altLang="de-DE" sz="1100" b="1" dirty="0"/>
              <a:t> 	  	CuCO</a:t>
            </a:r>
            <a:r>
              <a:rPr lang="de-DE" altLang="de-DE" sz="1100" b="1" baseline="-25000" dirty="0"/>
              <a:t>3</a:t>
            </a:r>
            <a:r>
              <a:rPr lang="de-DE" altLang="de-DE" sz="1100" b="1" dirty="0"/>
              <a:t> • Cu(OH)</a:t>
            </a:r>
            <a:r>
              <a:rPr lang="de-DE" altLang="de-DE" sz="1100" b="1" baseline="-25000" dirty="0"/>
              <a:t>2</a:t>
            </a:r>
            <a:r>
              <a:rPr lang="de-DE" altLang="de-DE" sz="1100" b="1" dirty="0"/>
              <a:t>  </a:t>
            </a:r>
          </a:p>
        </p:txBody>
      </p:sp>
      <p:sp>
        <p:nvSpPr>
          <p:cNvPr id="309254" name="Line 6">
            <a:extLst>
              <a:ext uri="{FF2B5EF4-FFF2-40B4-BE49-F238E27FC236}">
                <a16:creationId xmlns:a16="http://schemas.microsoft.com/office/drawing/2014/main" xmlns="" id="{30BD0FF4-B14B-4EA4-B51E-6B2453D5A4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4292600"/>
            <a:ext cx="11525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0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0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liennummernplatzhalter 2">
            <a:extLst>
              <a:ext uri="{FF2B5EF4-FFF2-40B4-BE49-F238E27FC236}">
                <a16:creationId xmlns:a16="http://schemas.microsoft.com/office/drawing/2014/main" xmlns="" id="{AD4FEEFB-F4E9-4329-899B-3D68E55178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4EA8E64-336B-43C4-9256-6C82AB1C71C9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de-DE" sz="1000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xmlns="" id="{2247731A-EDDA-41C7-B39E-A448797926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 err="1" smtClean="0"/>
              <a:t>Giesswalzdraht</a:t>
            </a:r>
            <a:endParaRPr lang="de-DE" altLang="de-DE" dirty="0"/>
          </a:p>
        </p:txBody>
      </p:sp>
      <p:sp>
        <p:nvSpPr>
          <p:cNvPr id="56324" name="Text Box 3">
            <a:extLst>
              <a:ext uri="{FF2B5EF4-FFF2-40B4-BE49-F238E27FC236}">
                <a16:creationId xmlns:a16="http://schemas.microsoft.com/office/drawing/2014/main" xmlns="" id="{065CF613-F1D2-4D0F-BE97-A32131759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889625"/>
            <a:ext cx="27257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Energiekabel</a:t>
            </a:r>
          </a:p>
        </p:txBody>
      </p:sp>
      <p:pic>
        <p:nvPicPr>
          <p:cNvPr id="56325" name="Picture 4" descr="Spule">
            <a:extLst>
              <a:ext uri="{FF2B5EF4-FFF2-40B4-BE49-F238E27FC236}">
                <a16:creationId xmlns:a16="http://schemas.microsoft.com/office/drawing/2014/main" xmlns="" id="{3CC92F7C-0965-409A-9DBF-AFC6B3D8E98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4384675"/>
            <a:ext cx="1328738" cy="143986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Text Box 5">
            <a:extLst>
              <a:ext uri="{FF2B5EF4-FFF2-40B4-BE49-F238E27FC236}">
                <a16:creationId xmlns:a16="http://schemas.microsoft.com/office/drawing/2014/main" xmlns="" id="{48C55228-4BF9-49CF-8397-E01D983F6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488" y="5889625"/>
            <a:ext cx="1714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Magnetspulen</a:t>
            </a:r>
          </a:p>
        </p:txBody>
      </p:sp>
      <p:pic>
        <p:nvPicPr>
          <p:cNvPr id="56327" name="Picture 6" descr="LEONI Tailor-Made Cable Solutions">
            <a:extLst>
              <a:ext uri="{FF2B5EF4-FFF2-40B4-BE49-F238E27FC236}">
                <a16:creationId xmlns:a16="http://schemas.microsoft.com/office/drawing/2014/main" xmlns="" id="{61B021D5-A781-4464-AC94-A61AA7087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3" r="26924"/>
          <a:stretch>
            <a:fillRect/>
          </a:stretch>
        </p:blipFill>
        <p:spPr bwMode="auto">
          <a:xfrm>
            <a:off x="5427663" y="4384675"/>
            <a:ext cx="2116137" cy="143827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8" name="Text Box 7">
            <a:extLst>
              <a:ext uri="{FF2B5EF4-FFF2-40B4-BE49-F238E27FC236}">
                <a16:creationId xmlns:a16="http://schemas.microsoft.com/office/drawing/2014/main" xmlns="" id="{CECB30DE-1C00-46C5-97D4-8455BD34E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919788"/>
            <a:ext cx="353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GB" altLang="de-DE" sz="1800"/>
              <a:t>Spezialkabel und spezielle Produkte</a:t>
            </a:r>
          </a:p>
        </p:txBody>
      </p:sp>
      <p:pic>
        <p:nvPicPr>
          <p:cNvPr id="56329" name="Picture 8" descr="kabel">
            <a:extLst>
              <a:ext uri="{FF2B5EF4-FFF2-40B4-BE49-F238E27FC236}">
                <a16:creationId xmlns:a16="http://schemas.microsoft.com/office/drawing/2014/main" xmlns="" id="{33E38146-8B1F-40EB-A54D-BC6A7EBF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4384675"/>
            <a:ext cx="1330325" cy="143986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0" name="Picture 9" descr="Hotrunner">
            <a:extLst>
              <a:ext uri="{FF2B5EF4-FFF2-40B4-BE49-F238E27FC236}">
                <a16:creationId xmlns:a16="http://schemas.microsoft.com/office/drawing/2014/main" xmlns="" id="{B5EDC4D9-F0E9-4D0E-A9CE-133380C83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68"/>
          <a:stretch>
            <a:fillRect/>
          </a:stretch>
        </p:blipFill>
        <p:spPr bwMode="auto">
          <a:xfrm>
            <a:off x="7562850" y="4384675"/>
            <a:ext cx="1328738" cy="14446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1" name="Picture 10" descr="11897">
            <a:extLst>
              <a:ext uri="{FF2B5EF4-FFF2-40B4-BE49-F238E27FC236}">
                <a16:creationId xmlns:a16="http://schemas.microsoft.com/office/drawing/2014/main" xmlns="" id="{69B7A547-D040-44EF-BE62-0DA40AB63ECA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7" t="12750" b="8879"/>
          <a:stretch>
            <a:fillRect/>
          </a:stretch>
        </p:blipFill>
        <p:spPr bwMode="auto">
          <a:xfrm>
            <a:off x="3770313" y="4384675"/>
            <a:ext cx="1328737" cy="143986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2" name="Text Box 11">
            <a:extLst>
              <a:ext uri="{FF2B5EF4-FFF2-40B4-BE49-F238E27FC236}">
                <a16:creationId xmlns:a16="http://schemas.microsoft.com/office/drawing/2014/main" xmlns="" id="{518F4B65-D1D0-40FD-BD0C-8009672FA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5889625"/>
            <a:ext cx="1793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Telekom</a:t>
            </a:r>
          </a:p>
        </p:txBody>
      </p:sp>
      <p:sp>
        <p:nvSpPr>
          <p:cNvPr id="56333" name="Text Box 12">
            <a:extLst>
              <a:ext uri="{FF2B5EF4-FFF2-40B4-BE49-F238E27FC236}">
                <a16:creationId xmlns:a16="http://schemas.microsoft.com/office/drawing/2014/main" xmlns="" id="{B0D6490D-EA01-415B-A8C0-EC1EDD4AB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038600"/>
            <a:ext cx="1063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63 %</a:t>
            </a:r>
          </a:p>
        </p:txBody>
      </p:sp>
      <p:sp>
        <p:nvSpPr>
          <p:cNvPr id="56334" name="Text Box 13">
            <a:extLst>
              <a:ext uri="{FF2B5EF4-FFF2-40B4-BE49-F238E27FC236}">
                <a16:creationId xmlns:a16="http://schemas.microsoft.com/office/drawing/2014/main" xmlns="" id="{004BFEF3-B3B9-4351-B729-EC56F8E76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563" y="4038600"/>
            <a:ext cx="865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21 %</a:t>
            </a:r>
          </a:p>
        </p:txBody>
      </p:sp>
      <p:sp>
        <p:nvSpPr>
          <p:cNvPr id="56335" name="Text Box 14">
            <a:extLst>
              <a:ext uri="{FF2B5EF4-FFF2-40B4-BE49-F238E27FC236}">
                <a16:creationId xmlns:a16="http://schemas.microsoft.com/office/drawing/2014/main" xmlns="" id="{559DD78F-8A87-4DD9-8CBB-DF976D08B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763" y="4038600"/>
            <a:ext cx="865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13%</a:t>
            </a:r>
          </a:p>
        </p:txBody>
      </p:sp>
      <p:sp>
        <p:nvSpPr>
          <p:cNvPr id="56336" name="Text Box 15">
            <a:extLst>
              <a:ext uri="{FF2B5EF4-FFF2-40B4-BE49-F238E27FC236}">
                <a16:creationId xmlns:a16="http://schemas.microsoft.com/office/drawing/2014/main" xmlns="" id="{81FE6EDC-197D-4009-8D7B-3B08C32DF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275" y="40386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3 %</a:t>
            </a:r>
          </a:p>
        </p:txBody>
      </p:sp>
      <p:sp>
        <p:nvSpPr>
          <p:cNvPr id="56337" name="Text Box 16">
            <a:extLst>
              <a:ext uri="{FF2B5EF4-FFF2-40B4-BE49-F238E27FC236}">
                <a16:creationId xmlns:a16="http://schemas.microsoft.com/office/drawing/2014/main" xmlns="" id="{0525D744-B6FD-46A5-8851-AEE4A21AB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4688" y="3643313"/>
            <a:ext cx="730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lang="de-DE" altLang="de-DE"/>
          </a:p>
        </p:txBody>
      </p:sp>
      <p:sp>
        <p:nvSpPr>
          <p:cNvPr id="56338" name="Text Box 17">
            <a:extLst>
              <a:ext uri="{FF2B5EF4-FFF2-40B4-BE49-F238E27FC236}">
                <a16:creationId xmlns:a16="http://schemas.microsoft.com/office/drawing/2014/main" xmlns="" id="{D3E42B51-8BCA-4D5B-8E1B-88CA18322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675" y="6381750"/>
            <a:ext cx="10683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200">
                <a:solidFill>
                  <a:schemeClr val="bg2"/>
                </a:solidFill>
              </a:rPr>
              <a:t>Quelle: CRU</a:t>
            </a:r>
          </a:p>
        </p:txBody>
      </p:sp>
      <p:cxnSp>
        <p:nvCxnSpPr>
          <p:cNvPr id="56339" name="AutoShape 18">
            <a:extLst>
              <a:ext uri="{FF2B5EF4-FFF2-40B4-BE49-F238E27FC236}">
                <a16:creationId xmlns:a16="http://schemas.microsoft.com/office/drawing/2014/main" xmlns="" id="{A45E843E-AF3E-4FAB-A36C-E59A23911694}"/>
              </a:ext>
            </a:extLst>
          </p:cNvPr>
          <p:cNvCxnSpPr>
            <a:cxnSpLocks noChangeShapeType="1"/>
            <a:stCxn id="56344" idx="2"/>
            <a:endCxn id="56329" idx="0"/>
          </p:cNvCxnSpPr>
          <p:nvPr/>
        </p:nvCxnSpPr>
        <p:spPr bwMode="auto">
          <a:xfrm rot="5400000">
            <a:off x="1694657" y="2332831"/>
            <a:ext cx="1339850" cy="2763837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40" name="AutoShape 19">
            <a:extLst>
              <a:ext uri="{FF2B5EF4-FFF2-40B4-BE49-F238E27FC236}">
                <a16:creationId xmlns:a16="http://schemas.microsoft.com/office/drawing/2014/main" xmlns="" id="{6A72068F-127D-45E8-9488-B0E65BA32DE4}"/>
              </a:ext>
            </a:extLst>
          </p:cNvPr>
          <p:cNvCxnSpPr>
            <a:cxnSpLocks noChangeShapeType="1"/>
            <a:stCxn id="56344" idx="2"/>
            <a:endCxn id="56325" idx="0"/>
          </p:cNvCxnSpPr>
          <p:nvPr/>
        </p:nvCxnSpPr>
        <p:spPr bwMode="auto">
          <a:xfrm rot="5400000">
            <a:off x="2559844" y="3198019"/>
            <a:ext cx="1339850" cy="1033462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41" name="AutoShape 20">
            <a:extLst>
              <a:ext uri="{FF2B5EF4-FFF2-40B4-BE49-F238E27FC236}">
                <a16:creationId xmlns:a16="http://schemas.microsoft.com/office/drawing/2014/main" xmlns="" id="{BE4504CB-0DE8-4D1F-984C-FCE49BA91944}"/>
              </a:ext>
            </a:extLst>
          </p:cNvPr>
          <p:cNvCxnSpPr>
            <a:cxnSpLocks noChangeShapeType="1"/>
            <a:stCxn id="56344" idx="2"/>
            <a:endCxn id="56331" idx="0"/>
          </p:cNvCxnSpPr>
          <p:nvPr/>
        </p:nvCxnSpPr>
        <p:spPr bwMode="auto">
          <a:xfrm rot="16200000" flipH="1">
            <a:off x="3420269" y="3371056"/>
            <a:ext cx="1339850" cy="687388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342" name="AutoShape 21">
            <a:extLst>
              <a:ext uri="{FF2B5EF4-FFF2-40B4-BE49-F238E27FC236}">
                <a16:creationId xmlns:a16="http://schemas.microsoft.com/office/drawing/2014/main" xmlns="" id="{7E080FE9-DE83-483E-9AC8-49AA5BDFED5B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5045869" y="1915319"/>
            <a:ext cx="1320800" cy="3598862"/>
          </a:xfrm>
          <a:prstGeom prst="bentConnector3">
            <a:avLst>
              <a:gd name="adj1" fmla="val 68866"/>
            </a:avLst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343" name="Text Box 22">
            <a:extLst>
              <a:ext uri="{FF2B5EF4-FFF2-40B4-BE49-F238E27FC236}">
                <a16:creationId xmlns:a16="http://schemas.microsoft.com/office/drawing/2014/main" xmlns="" id="{9FF84306-6AA3-4FF0-8401-21EF97300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" y="977900"/>
            <a:ext cx="2535238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tabLst>
                <a:tab pos="1616075" algn="r"/>
                <a:tab pos="17049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tabLst>
                <a:tab pos="1616075" algn="r"/>
                <a:tab pos="17049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tabLst>
                <a:tab pos="1616075" algn="r"/>
                <a:tab pos="17049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tabLst>
                <a:tab pos="1616075" algn="r"/>
                <a:tab pos="17049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16075" algn="r"/>
                <a:tab pos="170497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16075" algn="r"/>
                <a:tab pos="170497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16075" algn="r"/>
                <a:tab pos="170497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16075" algn="r"/>
                <a:tab pos="170497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16075" algn="r"/>
                <a:tab pos="170497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Tx/>
              <a:buFontTx/>
              <a:buNone/>
            </a:pPr>
            <a:r>
              <a:rPr lang="de-DE" altLang="de-DE" sz="1800" u="sng"/>
              <a:t>Nachfrage in 2018 </a:t>
            </a:r>
            <a:br>
              <a:rPr lang="de-DE" altLang="de-DE" sz="1800" u="sng"/>
            </a:br>
            <a:r>
              <a:rPr lang="de-DE" altLang="de-DE" sz="1800"/>
              <a:t>Global	15,6	Mio. t</a:t>
            </a:r>
            <a:br>
              <a:rPr lang="de-DE" altLang="de-DE" sz="1800"/>
            </a:br>
            <a:r>
              <a:rPr lang="de-DE" altLang="de-DE" sz="1800"/>
              <a:t>Europa	4,3	Mio. t</a:t>
            </a:r>
          </a:p>
        </p:txBody>
      </p:sp>
      <p:pic>
        <p:nvPicPr>
          <p:cNvPr id="56344" name="Picture 23" descr="rod">
            <a:extLst>
              <a:ext uri="{FF2B5EF4-FFF2-40B4-BE49-F238E27FC236}">
                <a16:creationId xmlns:a16="http://schemas.microsoft.com/office/drawing/2014/main" xmlns="" id="{DB52935F-B807-40A1-AEFE-A18EBCB27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1244600"/>
            <a:ext cx="1939925" cy="18002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nummernplatzhalter 2">
            <a:extLst>
              <a:ext uri="{FF2B5EF4-FFF2-40B4-BE49-F238E27FC236}">
                <a16:creationId xmlns:a16="http://schemas.microsoft.com/office/drawing/2014/main" xmlns="" id="{907E1BFF-12E4-45F3-AE2E-633130E50E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5A8647-B39C-4F4B-9572-A1963934312E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de-DE" sz="10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xmlns="" id="{243E70AB-9E8A-4BC2-8425-666B268624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Von der Kathode zum </a:t>
            </a:r>
            <a:r>
              <a:rPr lang="de-DE" altLang="de-DE" dirty="0" err="1" smtClean="0"/>
              <a:t>Giesswalzdraht</a:t>
            </a:r>
            <a:endParaRPr lang="de-DE" altLang="de-DE" i="1" dirty="0">
              <a:solidFill>
                <a:schemeClr val="bg2"/>
              </a:solidFill>
            </a:endParaRPr>
          </a:p>
        </p:txBody>
      </p:sp>
      <p:pic>
        <p:nvPicPr>
          <p:cNvPr id="57348" name="Picture 3" descr="ROD-Kath">
            <a:extLst>
              <a:ext uri="{FF2B5EF4-FFF2-40B4-BE49-F238E27FC236}">
                <a16:creationId xmlns:a16="http://schemas.microsoft.com/office/drawing/2014/main" xmlns="" id="{5E70A3E3-48FD-497B-9188-F18C96C0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557338"/>
            <a:ext cx="84740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liennummernplatzhalter 2">
            <a:extLst>
              <a:ext uri="{FF2B5EF4-FFF2-40B4-BE49-F238E27FC236}">
                <a16:creationId xmlns:a16="http://schemas.microsoft.com/office/drawing/2014/main" xmlns="" id="{E955CE81-AF5D-431F-91D3-21CA321A5D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B0AFE19-4475-46E7-A146-3C4577EC5C18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de-DE" sz="10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xmlns="" id="{67CEFE4D-A2FB-4328-80EE-2ADA914BD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Stranggussformate</a:t>
            </a:r>
          </a:p>
        </p:txBody>
      </p:sp>
      <p:sp>
        <p:nvSpPr>
          <p:cNvPr id="59396" name="Text Box 3">
            <a:extLst>
              <a:ext uri="{FF2B5EF4-FFF2-40B4-BE49-F238E27FC236}">
                <a16:creationId xmlns:a16="http://schemas.microsoft.com/office/drawing/2014/main" xmlns="" id="{4C192E8C-6047-4477-BB6A-83278B38E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5821363"/>
            <a:ext cx="2767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Bänder, Bleche, Folien</a:t>
            </a:r>
          </a:p>
        </p:txBody>
      </p:sp>
      <p:sp>
        <p:nvSpPr>
          <p:cNvPr id="59397" name="Text Box 4">
            <a:extLst>
              <a:ext uri="{FF2B5EF4-FFF2-40B4-BE49-F238E27FC236}">
                <a16:creationId xmlns:a16="http://schemas.microsoft.com/office/drawing/2014/main" xmlns="" id="{7378D8F8-121E-49F8-8356-0379B9F05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3438" y="5821363"/>
            <a:ext cx="2327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Rohre</a:t>
            </a:r>
          </a:p>
        </p:txBody>
      </p:sp>
      <p:sp>
        <p:nvSpPr>
          <p:cNvPr id="59398" name="Text Box 5">
            <a:extLst>
              <a:ext uri="{FF2B5EF4-FFF2-40B4-BE49-F238E27FC236}">
                <a16:creationId xmlns:a16="http://schemas.microsoft.com/office/drawing/2014/main" xmlns="" id="{2F011B15-41EC-4690-A94E-3D168BEBD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263" y="5821363"/>
            <a:ext cx="2170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Spezialprodukte</a:t>
            </a:r>
          </a:p>
        </p:txBody>
      </p:sp>
      <p:sp>
        <p:nvSpPr>
          <p:cNvPr id="59399" name="Text Box 6">
            <a:extLst>
              <a:ext uri="{FF2B5EF4-FFF2-40B4-BE49-F238E27FC236}">
                <a16:creationId xmlns:a16="http://schemas.microsoft.com/office/drawing/2014/main" xmlns="" id="{17B8656B-7F7C-41BB-8FFC-FB90FD3C6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150" y="3787775"/>
            <a:ext cx="731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lang="de-DE" altLang="de-DE">
              <a:latin typeface="Tahoma" panose="020B0604030504040204" pitchFamily="34" charset="0"/>
            </a:endParaRPr>
          </a:p>
        </p:txBody>
      </p:sp>
      <p:sp>
        <p:nvSpPr>
          <p:cNvPr id="59400" name="Text Box 7">
            <a:extLst>
              <a:ext uri="{FF2B5EF4-FFF2-40B4-BE49-F238E27FC236}">
                <a16:creationId xmlns:a16="http://schemas.microsoft.com/office/drawing/2014/main" xmlns="" id="{B625836B-697F-493A-B374-690D3188A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1125538"/>
            <a:ext cx="2592388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tabLst>
                <a:tab pos="1616075" algn="r"/>
                <a:tab pos="17049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tabLst>
                <a:tab pos="1616075" algn="r"/>
                <a:tab pos="17049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tabLst>
                <a:tab pos="1616075" algn="r"/>
                <a:tab pos="17049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tabLst>
                <a:tab pos="1616075" algn="r"/>
                <a:tab pos="17049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16075" algn="r"/>
                <a:tab pos="170497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16075" algn="r"/>
                <a:tab pos="170497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16075" algn="r"/>
                <a:tab pos="170497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16075" algn="r"/>
                <a:tab pos="170497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16075" algn="r"/>
                <a:tab pos="1704975" algn="l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35000"/>
              </a:spcBef>
              <a:buClrTx/>
              <a:buFontTx/>
              <a:buNone/>
            </a:pPr>
            <a:r>
              <a:rPr lang="de-DE" altLang="de-DE" sz="1800" u="sng">
                <a:latin typeface="Tahoma" panose="020B0604030504040204" pitchFamily="34" charset="0"/>
              </a:rPr>
              <a:t>Nachfrage 2018 </a:t>
            </a:r>
            <a:br>
              <a:rPr lang="de-DE" altLang="de-DE" sz="1800" u="sng">
                <a:latin typeface="Tahoma" panose="020B0604030504040204" pitchFamily="34" charset="0"/>
              </a:rPr>
            </a:br>
            <a:r>
              <a:rPr lang="de-DE" altLang="de-DE" sz="1800">
                <a:latin typeface="Tahoma" panose="020B0604030504040204" pitchFamily="34" charset="0"/>
              </a:rPr>
              <a:t>Global:	7,2	Mio. t</a:t>
            </a:r>
            <a:br>
              <a:rPr lang="de-DE" altLang="de-DE" sz="1800">
                <a:latin typeface="Tahoma" panose="020B0604030504040204" pitchFamily="34" charset="0"/>
              </a:rPr>
            </a:br>
            <a:r>
              <a:rPr lang="de-DE" altLang="de-DE" sz="1800">
                <a:latin typeface="Tahoma" panose="020B0604030504040204" pitchFamily="34" charset="0"/>
              </a:rPr>
              <a:t>Europa:	2,1	Mio. t</a:t>
            </a:r>
          </a:p>
        </p:txBody>
      </p:sp>
      <p:sp>
        <p:nvSpPr>
          <p:cNvPr id="59401" name="Oval 9">
            <a:extLst>
              <a:ext uri="{FF2B5EF4-FFF2-40B4-BE49-F238E27FC236}">
                <a16:creationId xmlns:a16="http://schemas.microsoft.com/office/drawing/2014/main" xmlns="" id="{909657D2-AA5F-4F2F-B210-729BA954B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538" y="4300538"/>
            <a:ext cx="65087" cy="71437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59402" name="Text Box 10">
            <a:extLst>
              <a:ext uri="{FF2B5EF4-FFF2-40B4-BE49-F238E27FC236}">
                <a16:creationId xmlns:a16="http://schemas.microsoft.com/office/drawing/2014/main" xmlns="" id="{FD4D4562-1615-4516-A39D-54B9A04ED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5" y="3959225"/>
            <a:ext cx="1063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31 %</a:t>
            </a:r>
          </a:p>
        </p:txBody>
      </p:sp>
      <p:sp>
        <p:nvSpPr>
          <p:cNvPr id="59403" name="Text Box 11">
            <a:extLst>
              <a:ext uri="{FF2B5EF4-FFF2-40B4-BE49-F238E27FC236}">
                <a16:creationId xmlns:a16="http://schemas.microsoft.com/office/drawing/2014/main" xmlns="" id="{17E7E6B4-C416-43FF-845D-3573387EF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95287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55 %</a:t>
            </a:r>
          </a:p>
        </p:txBody>
      </p:sp>
      <p:sp>
        <p:nvSpPr>
          <p:cNvPr id="59404" name="Text Box 12">
            <a:extLst>
              <a:ext uri="{FF2B5EF4-FFF2-40B4-BE49-F238E27FC236}">
                <a16:creationId xmlns:a16="http://schemas.microsoft.com/office/drawing/2014/main" xmlns="" id="{347A95D2-E239-4014-B9FE-6AF7A3B35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75" y="3937000"/>
            <a:ext cx="865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de-DE" altLang="de-DE" sz="1800"/>
              <a:t>14 %</a:t>
            </a:r>
          </a:p>
        </p:txBody>
      </p:sp>
      <p:pic>
        <p:nvPicPr>
          <p:cNvPr id="59405" name="Picture 13" descr="band">
            <a:extLst>
              <a:ext uri="{FF2B5EF4-FFF2-40B4-BE49-F238E27FC236}">
                <a16:creationId xmlns:a16="http://schemas.microsoft.com/office/drawing/2014/main" xmlns="" id="{AC211C06-47FC-4CAF-BBF2-A448C9AFA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4300538"/>
            <a:ext cx="1179513" cy="151288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6" name="Picture 14" descr="Rohr">
            <a:extLst>
              <a:ext uri="{FF2B5EF4-FFF2-40B4-BE49-F238E27FC236}">
                <a16:creationId xmlns:a16="http://schemas.microsoft.com/office/drawing/2014/main" xmlns="" id="{16649C8C-D38C-41C9-BFDF-4EA71985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t="8730" r="8237" b="-1163"/>
          <a:stretch>
            <a:fillRect/>
          </a:stretch>
        </p:blipFill>
        <p:spPr bwMode="auto">
          <a:xfrm>
            <a:off x="3508375" y="4302125"/>
            <a:ext cx="2060575" cy="1512888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7" name="Picture 15" descr="busbars-05">
            <a:extLst>
              <a:ext uri="{FF2B5EF4-FFF2-40B4-BE49-F238E27FC236}">
                <a16:creationId xmlns:a16="http://schemas.microsoft.com/office/drawing/2014/main" xmlns="" id="{C79C7F60-8B25-4ADA-82DE-DFA3F7A05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4300538"/>
            <a:ext cx="1860550" cy="151288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8" name="Picture 16">
            <a:extLst>
              <a:ext uri="{FF2B5EF4-FFF2-40B4-BE49-F238E27FC236}">
                <a16:creationId xmlns:a16="http://schemas.microsoft.com/office/drawing/2014/main" xmlns="" id="{8ADD3E5D-690B-43F1-B914-BF9B8D7C5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62" b="22144"/>
          <a:stretch>
            <a:fillRect/>
          </a:stretch>
        </p:blipFill>
        <p:spPr bwMode="auto">
          <a:xfrm>
            <a:off x="1573213" y="4300538"/>
            <a:ext cx="1392237" cy="1512887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409" name="AutoShape 17">
            <a:extLst>
              <a:ext uri="{FF2B5EF4-FFF2-40B4-BE49-F238E27FC236}">
                <a16:creationId xmlns:a16="http://schemas.microsoft.com/office/drawing/2014/main" xmlns="" id="{018BD87E-254A-440B-B51A-7DBED8BAF698}"/>
              </a:ext>
            </a:extLst>
          </p:cNvPr>
          <p:cNvCxnSpPr>
            <a:cxnSpLocks noChangeShapeType="1"/>
            <a:stCxn id="59412" idx="2"/>
            <a:endCxn id="59401" idx="0"/>
          </p:cNvCxnSpPr>
          <p:nvPr/>
        </p:nvCxnSpPr>
        <p:spPr bwMode="auto">
          <a:xfrm rot="5400000">
            <a:off x="2064543" y="2520157"/>
            <a:ext cx="1255713" cy="230505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410" name="AutoShape 18">
            <a:extLst>
              <a:ext uri="{FF2B5EF4-FFF2-40B4-BE49-F238E27FC236}">
                <a16:creationId xmlns:a16="http://schemas.microsoft.com/office/drawing/2014/main" xmlns="" id="{93BC94EE-D3A0-44FD-B4A3-EB8DC63A19A6}"/>
              </a:ext>
            </a:extLst>
          </p:cNvPr>
          <p:cNvCxnSpPr>
            <a:cxnSpLocks noChangeShapeType="1"/>
            <a:stCxn id="59412" idx="2"/>
            <a:endCxn id="59406" idx="0"/>
          </p:cNvCxnSpPr>
          <p:nvPr/>
        </p:nvCxnSpPr>
        <p:spPr bwMode="auto">
          <a:xfrm rot="16200000" flipH="1">
            <a:off x="3562351" y="3325812"/>
            <a:ext cx="1257300" cy="695325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411" name="AutoShape 19">
            <a:extLst>
              <a:ext uri="{FF2B5EF4-FFF2-40B4-BE49-F238E27FC236}">
                <a16:creationId xmlns:a16="http://schemas.microsoft.com/office/drawing/2014/main" xmlns="" id="{DD03C471-5B70-4EC3-B9B9-89A039203591}"/>
              </a:ext>
            </a:extLst>
          </p:cNvPr>
          <p:cNvCxnSpPr>
            <a:cxnSpLocks noChangeShapeType="1"/>
            <a:stCxn id="59412" idx="2"/>
            <a:endCxn id="59407" idx="0"/>
          </p:cNvCxnSpPr>
          <p:nvPr/>
        </p:nvCxnSpPr>
        <p:spPr bwMode="auto">
          <a:xfrm rot="16200000" flipH="1">
            <a:off x="5035550" y="1854200"/>
            <a:ext cx="1255713" cy="3636963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9412" name="Picture 20" descr="formate2">
            <a:extLst>
              <a:ext uri="{FF2B5EF4-FFF2-40B4-BE49-F238E27FC236}">
                <a16:creationId xmlns:a16="http://schemas.microsoft.com/office/drawing/2014/main" xmlns="" id="{09CE9698-D557-4EAB-851D-4DC18F99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1244600"/>
            <a:ext cx="2176463" cy="18002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nummernplatzhalter 2">
            <a:extLst>
              <a:ext uri="{FF2B5EF4-FFF2-40B4-BE49-F238E27FC236}">
                <a16:creationId xmlns:a16="http://schemas.microsoft.com/office/drawing/2014/main" xmlns="" id="{705C9C7F-5435-4386-A512-BBC6FACD9C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222CA5-E0B2-44F7-B97D-F35976A53ED4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de-DE" sz="1000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xmlns="" id="{6EAD31AC-F1BF-447B-BD38-FC95D75A8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100"/>
              <a:t>Von der Kathode zu Stranggussformaten</a:t>
            </a:r>
            <a:endParaRPr lang="de-DE" altLang="de-DE" sz="2100" i="1">
              <a:solidFill>
                <a:schemeClr val="bg2"/>
              </a:solidFill>
            </a:endParaRPr>
          </a:p>
        </p:txBody>
      </p:sp>
      <p:pic>
        <p:nvPicPr>
          <p:cNvPr id="60420" name="Picture 3" descr="Kathode-zu-Strangguss Kopie">
            <a:extLst>
              <a:ext uri="{FF2B5EF4-FFF2-40B4-BE49-F238E27FC236}">
                <a16:creationId xmlns:a16="http://schemas.microsoft.com/office/drawing/2014/main" xmlns="" id="{691B0105-1A13-4309-A1E8-8E4B4039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052513"/>
            <a:ext cx="8474075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liennummernplatzhalter 2">
            <a:extLst>
              <a:ext uri="{FF2B5EF4-FFF2-40B4-BE49-F238E27FC236}">
                <a16:creationId xmlns:a16="http://schemas.microsoft.com/office/drawing/2014/main" xmlns="" id="{B1885E21-F684-45C7-A018-77BAD72D66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14E28D6-877E-4713-9D9B-D51C2F692DEF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de-DE" sz="10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xmlns="" id="{56FC01A3-F293-4FF5-BA16-ED6E8C52E2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Wachstum bei Kathodennachfrage stammt aus Asien</a:t>
            </a:r>
          </a:p>
        </p:txBody>
      </p:sp>
      <p:graphicFrame>
        <p:nvGraphicFramePr>
          <p:cNvPr id="62468" name="Object 3">
            <a:extLst>
              <a:ext uri="{FF2B5EF4-FFF2-40B4-BE49-F238E27FC236}">
                <a16:creationId xmlns:a16="http://schemas.microsoft.com/office/drawing/2014/main" xmlns="" id="{24DF53EF-B593-43B2-B158-7BD1A923F9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200" y="1449388"/>
          <a:ext cx="4168775" cy="515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6" name="Diagramm" r:id="rId3" imgW="4467225" imgH="5105400" progId="MSGraph.Chart.8">
                  <p:embed followColorScheme="full"/>
                </p:oleObj>
              </mc:Choice>
              <mc:Fallback>
                <p:oleObj name="Diagramm" r:id="rId3" imgW="4467225" imgH="5105400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1449388"/>
                        <a:ext cx="4168775" cy="515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9" name="Text Box 4">
            <a:extLst>
              <a:ext uri="{FF2B5EF4-FFF2-40B4-BE49-F238E27FC236}">
                <a16:creationId xmlns:a16="http://schemas.microsoft.com/office/drawing/2014/main" xmlns="" id="{612AD916-58E7-4BD8-B1C6-9ADD993A2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1052513"/>
            <a:ext cx="3314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u="sng"/>
              <a:t>Nachfrage nach raffiniertem</a:t>
            </a:r>
            <a:br>
              <a:rPr lang="de-DE" altLang="de-DE" u="sng"/>
            </a:br>
            <a:r>
              <a:rPr lang="de-DE" altLang="de-DE" u="sng"/>
              <a:t>Kupfer</a:t>
            </a:r>
            <a:r>
              <a:rPr lang="de-DE" altLang="de-DE"/>
              <a:t> </a:t>
            </a:r>
            <a:r>
              <a:rPr lang="de-DE" altLang="de-DE" sz="1600"/>
              <a:t>(in Mio. t)</a:t>
            </a:r>
          </a:p>
        </p:txBody>
      </p:sp>
      <p:sp>
        <p:nvSpPr>
          <p:cNvPr id="62470" name="Line 5">
            <a:extLst>
              <a:ext uri="{FF2B5EF4-FFF2-40B4-BE49-F238E27FC236}">
                <a16:creationId xmlns:a16="http://schemas.microsoft.com/office/drawing/2014/main" xmlns="" id="{7644474F-EE95-4D61-814C-8502CC183B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6888" y="1212850"/>
            <a:ext cx="0" cy="5184775"/>
          </a:xfrm>
          <a:prstGeom prst="line">
            <a:avLst/>
          </a:prstGeom>
          <a:noFill/>
          <a:ln w="12700">
            <a:solidFill>
              <a:srgbClr val="96969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62471" name="Text Box 7">
            <a:extLst>
              <a:ext uri="{FF2B5EF4-FFF2-40B4-BE49-F238E27FC236}">
                <a16:creationId xmlns:a16="http://schemas.microsoft.com/office/drawing/2014/main" xmlns="" id="{CDD4C6E2-5F13-42BD-8CDC-317FA8CD5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052513"/>
            <a:ext cx="242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u="sng"/>
              <a:t>Wesentliche Trends</a:t>
            </a:r>
            <a:endParaRPr lang="de-DE" altLang="de-DE" sz="1600"/>
          </a:p>
        </p:txBody>
      </p:sp>
      <p:sp>
        <p:nvSpPr>
          <p:cNvPr id="62472" name="Text Box 8">
            <a:extLst>
              <a:ext uri="{FF2B5EF4-FFF2-40B4-BE49-F238E27FC236}">
                <a16:creationId xmlns:a16="http://schemas.microsoft.com/office/drawing/2014/main" xmlns="" id="{82E4E16D-2C12-458B-9574-2902CA1D5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938" y="1484313"/>
            <a:ext cx="4506912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265113" indent="-265113"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de-DE" altLang="de-DE" sz="1600" dirty="0"/>
              <a:t>Es wird erwartet, dass China den </a:t>
            </a:r>
            <a:r>
              <a:rPr lang="de-DE" altLang="de-DE" sz="1600" dirty="0" err="1" smtClean="0"/>
              <a:t>grössten</a:t>
            </a:r>
            <a:r>
              <a:rPr lang="de-DE" altLang="de-DE" sz="1600" dirty="0" smtClean="0"/>
              <a:t> </a:t>
            </a:r>
            <a:r>
              <a:rPr lang="de-DE" altLang="de-DE" sz="1600" dirty="0"/>
              <a:t>Teil zum Wachstum der Weltkupfernachfrage beiträgt</a:t>
            </a:r>
          </a:p>
          <a:p>
            <a:pPr>
              <a:lnSpc>
                <a:spcPct val="11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de-DE" altLang="de-DE" sz="1600" dirty="0"/>
              <a:t>Chinesische Unternehmen akquirieren weltweit zunehmend Kupfer- und Minengesellschaften</a:t>
            </a:r>
          </a:p>
          <a:p>
            <a:pPr>
              <a:lnSpc>
                <a:spcPct val="11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de-DE" altLang="de-DE" sz="1600" dirty="0"/>
              <a:t>Einfluss Chinas auf den Kupferpreis und Handelsströme verstärkt sich, auch aufgrund </a:t>
            </a:r>
            <a:br>
              <a:rPr lang="de-DE" altLang="de-DE" sz="1600" dirty="0"/>
            </a:br>
            <a:r>
              <a:rPr lang="de-DE" altLang="de-DE" sz="1600" dirty="0"/>
              <a:t>der strategischen Maßnahmen der Chinesischen Staats Reserve (SRB)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nummernplatzhalter 2">
            <a:extLst>
              <a:ext uri="{FF2B5EF4-FFF2-40B4-BE49-F238E27FC236}">
                <a16:creationId xmlns:a16="http://schemas.microsoft.com/office/drawing/2014/main" xmlns="" id="{643ADD1D-1818-4864-B703-BCA234AA31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367707-812F-4871-93B2-6B1F6DE591B1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de-DE" sz="10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xmlns="" id="{B7561081-19FC-4E50-B9DA-269C9AFCA3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Die Kupferhütte Aurubis liefert in alle wichtigen Anwendungsbereiche des Kupfers</a:t>
            </a:r>
          </a:p>
        </p:txBody>
      </p:sp>
      <p:pic>
        <p:nvPicPr>
          <p:cNvPr id="63492" name="Picture 3" descr="kupferpc">
            <a:extLst>
              <a:ext uri="{FF2B5EF4-FFF2-40B4-BE49-F238E27FC236}">
                <a16:creationId xmlns:a16="http://schemas.microsoft.com/office/drawing/2014/main" xmlns="" id="{F2958E65-2967-4CF4-ABAA-27C83AEF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365250"/>
            <a:ext cx="1395413" cy="15113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</p:pic>
      <p:pic>
        <p:nvPicPr>
          <p:cNvPr id="63493" name="Picture 4" descr="Michel">
            <a:extLst>
              <a:ext uri="{FF2B5EF4-FFF2-40B4-BE49-F238E27FC236}">
                <a16:creationId xmlns:a16="http://schemas.microsoft.com/office/drawing/2014/main" xmlns="" id="{1B238C39-B145-4817-B4FA-CCD1C9633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365250"/>
            <a:ext cx="1395412" cy="15113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5" descr="test">
            <a:extLst>
              <a:ext uri="{FF2B5EF4-FFF2-40B4-BE49-F238E27FC236}">
                <a16:creationId xmlns:a16="http://schemas.microsoft.com/office/drawing/2014/main" xmlns="" id="{2E65ECB0-823F-45E5-BAA4-C7973CC6780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1363" y="4868863"/>
            <a:ext cx="1395412" cy="1511300"/>
          </a:xfr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5" name="Picture 6" descr="smart">
            <a:extLst>
              <a:ext uri="{FF2B5EF4-FFF2-40B4-BE49-F238E27FC236}">
                <a16:creationId xmlns:a16="http://schemas.microsoft.com/office/drawing/2014/main" xmlns="" id="{71B80499-6842-4E43-AE69-985C23CE8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4868863"/>
            <a:ext cx="1395413" cy="15113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7" descr="brass_pipes">
            <a:extLst>
              <a:ext uri="{FF2B5EF4-FFF2-40B4-BE49-F238E27FC236}">
                <a16:creationId xmlns:a16="http://schemas.microsoft.com/office/drawing/2014/main" xmlns="" id="{337A8C0B-2F84-4D4C-A566-AA374712B7CA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3111500"/>
            <a:ext cx="1395412" cy="15113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7" name="Picture 8" descr="kabel">
            <a:extLst>
              <a:ext uri="{FF2B5EF4-FFF2-40B4-BE49-F238E27FC236}">
                <a16:creationId xmlns:a16="http://schemas.microsoft.com/office/drawing/2014/main" xmlns="" id="{E86546B5-91EB-4038-9090-02D0B94AB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111500"/>
            <a:ext cx="1401763" cy="151765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8" name="Text Box 9">
            <a:extLst>
              <a:ext uri="{FF2B5EF4-FFF2-40B4-BE49-F238E27FC236}">
                <a16:creationId xmlns:a16="http://schemas.microsoft.com/office/drawing/2014/main" xmlns="" id="{63DEBCF5-8477-4716-A482-B554ACC91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6638" y="1325563"/>
            <a:ext cx="4740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u="sng"/>
              <a:t>Absatzstruktur nach Branchen</a:t>
            </a:r>
          </a:p>
        </p:txBody>
      </p:sp>
      <p:graphicFrame>
        <p:nvGraphicFramePr>
          <p:cNvPr id="63499" name="Object 10">
            <a:extLst>
              <a:ext uri="{FF2B5EF4-FFF2-40B4-BE49-F238E27FC236}">
                <a16:creationId xmlns:a16="http://schemas.microsoft.com/office/drawing/2014/main" xmlns="" id="{52D2DA8E-509D-49EC-9F40-C82C09E5DB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8400" y="1855788"/>
          <a:ext cx="2908300" cy="299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6" name="Diagramm" r:id="rId10" imgW="2847975" imgH="2933700" progId="MSGraph.Chart.8">
                  <p:embed followColorScheme="full"/>
                </p:oleObj>
              </mc:Choice>
              <mc:Fallback>
                <p:oleObj name="Diagramm" r:id="rId10" imgW="2847975" imgH="2933700" progId="MSGraph.Chart.8">
                  <p:embed followColorScheme="full"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1855788"/>
                        <a:ext cx="2908300" cy="299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0" name="Text Box 11">
            <a:extLst>
              <a:ext uri="{FF2B5EF4-FFF2-40B4-BE49-F238E27FC236}">
                <a16:creationId xmlns:a16="http://schemas.microsoft.com/office/drawing/2014/main" xmlns="" id="{1121C1BA-92A7-49E9-940F-FC5D6B360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0" y="4487863"/>
            <a:ext cx="38496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Industrielle Maschinen und Anlagen</a:t>
            </a:r>
          </a:p>
        </p:txBody>
      </p:sp>
      <p:sp>
        <p:nvSpPr>
          <p:cNvPr id="63501" name="Rectangle 12">
            <a:extLst>
              <a:ext uri="{FF2B5EF4-FFF2-40B4-BE49-F238E27FC236}">
                <a16:creationId xmlns:a16="http://schemas.microsoft.com/office/drawing/2014/main" xmlns="" id="{E2BEF857-05E5-487C-BBB4-594B0F2A9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3213" y="4560888"/>
            <a:ext cx="330200" cy="2159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63502" name="Rectangle 13">
            <a:extLst>
              <a:ext uri="{FF2B5EF4-FFF2-40B4-BE49-F238E27FC236}">
                <a16:creationId xmlns:a16="http://schemas.microsoft.com/office/drawing/2014/main" xmlns="" id="{EBB57ED3-E301-42D2-8201-6D1478EAB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3213" y="6188075"/>
            <a:ext cx="330200" cy="2159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63503" name="Rectangle 14">
            <a:extLst>
              <a:ext uri="{FF2B5EF4-FFF2-40B4-BE49-F238E27FC236}">
                <a16:creationId xmlns:a16="http://schemas.microsoft.com/office/drawing/2014/main" xmlns="" id="{504881FE-E4E4-4DB3-8645-BE808C16D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3213" y="5278438"/>
            <a:ext cx="330200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63504" name="Text Box 15">
            <a:extLst>
              <a:ext uri="{FF2B5EF4-FFF2-40B4-BE49-F238E27FC236}">
                <a16:creationId xmlns:a16="http://schemas.microsoft.com/office/drawing/2014/main" xmlns="" id="{A2DEAEAA-DCDA-4F92-93DA-48833F096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0" y="6111875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Sonstige </a:t>
            </a:r>
          </a:p>
        </p:txBody>
      </p:sp>
      <p:sp>
        <p:nvSpPr>
          <p:cNvPr id="63505" name="Text Box 16">
            <a:extLst>
              <a:ext uri="{FF2B5EF4-FFF2-40B4-BE49-F238E27FC236}">
                <a16:creationId xmlns:a16="http://schemas.microsoft.com/office/drawing/2014/main" xmlns="" id="{9CB131A0-3F14-4EA3-A8B6-6A027C7AF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0" y="5191125"/>
            <a:ext cx="3789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Baugewerbe</a:t>
            </a:r>
          </a:p>
        </p:txBody>
      </p:sp>
      <p:sp>
        <p:nvSpPr>
          <p:cNvPr id="63506" name="Rectangle 17">
            <a:extLst>
              <a:ext uri="{FF2B5EF4-FFF2-40B4-BE49-F238E27FC236}">
                <a16:creationId xmlns:a16="http://schemas.microsoft.com/office/drawing/2014/main" xmlns="" id="{5D388D4D-B4CF-424B-9A3F-2E3D2B0A6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5595938"/>
            <a:ext cx="330200" cy="2159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63507" name="Rectangle 18">
            <a:extLst>
              <a:ext uri="{FF2B5EF4-FFF2-40B4-BE49-F238E27FC236}">
                <a16:creationId xmlns:a16="http://schemas.microsoft.com/office/drawing/2014/main" xmlns="" id="{39202817-FD08-4C5C-A3CB-1B2BF785F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5891213"/>
            <a:ext cx="330200" cy="215900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63508" name="Text Box 19">
            <a:extLst>
              <a:ext uri="{FF2B5EF4-FFF2-40B4-BE49-F238E27FC236}">
                <a16:creationId xmlns:a16="http://schemas.microsoft.com/office/drawing/2014/main" xmlns="" id="{938F0158-DEB0-456F-AD47-0348D5A88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0" y="5510213"/>
            <a:ext cx="345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Automobilbau</a:t>
            </a:r>
          </a:p>
        </p:txBody>
      </p:sp>
      <p:sp>
        <p:nvSpPr>
          <p:cNvPr id="63509" name="Text Box 20">
            <a:extLst>
              <a:ext uri="{FF2B5EF4-FFF2-40B4-BE49-F238E27FC236}">
                <a16:creationId xmlns:a16="http://schemas.microsoft.com/office/drawing/2014/main" xmlns="" id="{86862003-F7C3-42C0-8AB9-2545878A2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0" y="5818188"/>
            <a:ext cx="3789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Telekommunikation</a:t>
            </a:r>
          </a:p>
        </p:txBody>
      </p:sp>
      <p:sp>
        <p:nvSpPr>
          <p:cNvPr id="63510" name="Rectangle 21">
            <a:extLst>
              <a:ext uri="{FF2B5EF4-FFF2-40B4-BE49-F238E27FC236}">
                <a16:creationId xmlns:a16="http://schemas.microsoft.com/office/drawing/2014/main" xmlns="" id="{57D0933B-159E-4353-B717-AD66A02A1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450" y="4899025"/>
            <a:ext cx="330200" cy="2159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  <p:sp>
        <p:nvSpPr>
          <p:cNvPr id="63511" name="Text Box 22">
            <a:extLst>
              <a:ext uri="{FF2B5EF4-FFF2-40B4-BE49-F238E27FC236}">
                <a16:creationId xmlns:a16="http://schemas.microsoft.com/office/drawing/2014/main" xmlns="" id="{29667211-A724-40FA-AC84-9842C8D78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225" y="4862513"/>
            <a:ext cx="457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Elektrische und elektronische Anwend.</a:t>
            </a:r>
          </a:p>
        </p:txBody>
      </p:sp>
      <p:sp>
        <p:nvSpPr>
          <p:cNvPr id="63512" name="Text Box 23">
            <a:extLst>
              <a:ext uri="{FF2B5EF4-FFF2-40B4-BE49-F238E27FC236}">
                <a16:creationId xmlns:a16="http://schemas.microsoft.com/office/drawing/2014/main" xmlns="" id="{A910ED86-98B4-42AE-907E-2FDAA8326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2309813"/>
            <a:ext cx="1582738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1800">
                <a:solidFill>
                  <a:schemeClr val="hlink"/>
                </a:solidFill>
              </a:rPr>
              <a:t>Über 50% des Kupfers gehen in den Bereich der elektrischen Leiter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Cumerio_014">
            <a:extLst>
              <a:ext uri="{FF2B5EF4-FFF2-40B4-BE49-F238E27FC236}">
                <a16:creationId xmlns:a16="http://schemas.microsoft.com/office/drawing/2014/main" xmlns="" id="{0FD2DF10-447C-46B1-BCB0-2379368B4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092200"/>
            <a:ext cx="3311525" cy="54022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Rectangle 5">
            <a:extLst>
              <a:ext uri="{FF2B5EF4-FFF2-40B4-BE49-F238E27FC236}">
                <a16:creationId xmlns:a16="http://schemas.microsoft.com/office/drawing/2014/main" xmlns="" id="{032BF25F-0E8C-4AD0-AB5B-F7B5F4D3F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6538" y="6669088"/>
            <a:ext cx="6248400" cy="188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/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liennummernplatzhalter 3">
            <a:extLst>
              <a:ext uri="{FF2B5EF4-FFF2-40B4-BE49-F238E27FC236}">
                <a16:creationId xmlns:a16="http://schemas.microsoft.com/office/drawing/2014/main" xmlns="" id="{1E7A5E32-BFDF-4349-B1AB-BB42268E06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29419EE-EAEC-406E-9AF8-20719E40518C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de-DE" sz="10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xmlns="" id="{D7F0BF1D-7E36-4FE6-AE4B-1A3570B7E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Minen</a:t>
            </a:r>
          </a:p>
        </p:txBody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xmlns="" id="{585BA599-481E-4CA7-BDFC-C91DDB858B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575" y="1125538"/>
            <a:ext cx="8664575" cy="53990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de-DE" altLang="de-DE" b="1" dirty="0" err="1"/>
              <a:t>Codelco</a:t>
            </a:r>
            <a:endParaRPr lang="de-DE" altLang="de-DE" b="1" dirty="0"/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</a:pPr>
            <a:r>
              <a:rPr lang="de-DE" altLang="de-DE" dirty="0" err="1" smtClean="0"/>
              <a:t>grösster</a:t>
            </a:r>
            <a:r>
              <a:rPr lang="de-DE" altLang="de-DE" dirty="0" smtClean="0"/>
              <a:t> </a:t>
            </a:r>
            <a:r>
              <a:rPr lang="de-DE" altLang="de-DE" dirty="0"/>
              <a:t>Kupferproduzent der Welt</a:t>
            </a:r>
          </a:p>
          <a:p>
            <a:pPr lvl="2" eaLnBrk="1" hangingPunct="1">
              <a:lnSpc>
                <a:spcPct val="90000"/>
              </a:lnSpc>
              <a:spcBef>
                <a:spcPct val="50000"/>
              </a:spcBef>
            </a:pPr>
            <a:r>
              <a:rPr lang="de-DE" altLang="de-DE" dirty="0"/>
              <a:t>Staatskonzern mit Minen und Hütten </a:t>
            </a:r>
            <a:r>
              <a:rPr lang="de-DE" altLang="de-DE" dirty="0" smtClean="0"/>
              <a:t>in Chile</a:t>
            </a:r>
            <a:r>
              <a:rPr lang="de-DE" altLang="de-DE" dirty="0"/>
              <a:t>, Argentinien, Peru, Kanada, Pakistan, USA, Deutschland</a:t>
            </a:r>
          </a:p>
          <a:p>
            <a:pPr lvl="2" eaLnBrk="1" hangingPunct="1">
              <a:lnSpc>
                <a:spcPct val="90000"/>
              </a:lnSpc>
              <a:spcBef>
                <a:spcPts val="600"/>
              </a:spcBef>
            </a:pPr>
            <a:r>
              <a:rPr lang="de-DE" altLang="de-DE" b="1" dirty="0"/>
              <a:t>Hauptquartier in Santiago de Chile </a:t>
            </a:r>
            <a:r>
              <a:rPr lang="de-DE" altLang="de-DE" i="1" dirty="0"/>
              <a:t>(Chile)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de-DE" altLang="de-DE" b="1" dirty="0" err="1"/>
              <a:t>Freeport-McMoRan</a:t>
            </a:r>
            <a:endParaRPr lang="de-DE" altLang="de-DE" b="1" dirty="0"/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Internationale Minengesellschaft </a:t>
            </a:r>
            <a:r>
              <a:rPr lang="de-DE" altLang="de-DE" dirty="0" err="1"/>
              <a:t>Cu</a:t>
            </a:r>
            <a:r>
              <a:rPr lang="de-DE" altLang="de-DE" dirty="0"/>
              <a:t>, Au, Mo</a:t>
            </a:r>
          </a:p>
          <a:p>
            <a:pPr lvl="2" eaLnBrk="1" hangingPunct="1">
              <a:lnSpc>
                <a:spcPct val="90000"/>
              </a:lnSpc>
            </a:pPr>
            <a:r>
              <a:rPr lang="de-DE" altLang="de-DE" dirty="0"/>
              <a:t>Standorte in USA, Peru, Chile, Kongo, Indonesien</a:t>
            </a:r>
          </a:p>
          <a:p>
            <a:pPr lvl="2" eaLnBrk="1" hangingPunct="1">
              <a:lnSpc>
                <a:spcPct val="90000"/>
              </a:lnSpc>
            </a:pPr>
            <a:r>
              <a:rPr lang="de-DE" altLang="de-DE" b="1" dirty="0"/>
              <a:t>Hauptquartier in Phoenix </a:t>
            </a:r>
            <a:r>
              <a:rPr lang="de-DE" altLang="de-DE" i="1" dirty="0"/>
              <a:t>(Arizona, USA)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de-DE" altLang="de-DE" b="1" dirty="0" err="1"/>
              <a:t>Xstrata</a:t>
            </a:r>
            <a:endParaRPr lang="de-DE" altLang="de-DE" b="1" dirty="0"/>
          </a:p>
          <a:p>
            <a:pPr lvl="1" eaLnBrk="1" hangingPunct="1">
              <a:lnSpc>
                <a:spcPct val="90000"/>
              </a:lnSpc>
            </a:pPr>
            <a:r>
              <a:rPr lang="de-DE" altLang="de-DE" dirty="0"/>
              <a:t>Internationale Gesellschaft Minen, Hüttenwerke, </a:t>
            </a:r>
            <a:r>
              <a:rPr lang="de-DE" altLang="de-DE" dirty="0" err="1"/>
              <a:t>Cu</a:t>
            </a:r>
            <a:r>
              <a:rPr lang="de-DE" altLang="de-DE" dirty="0"/>
              <a:t>, </a:t>
            </a:r>
            <a:r>
              <a:rPr lang="de-DE" altLang="de-DE" dirty="0" err="1"/>
              <a:t>Ni</a:t>
            </a:r>
            <a:r>
              <a:rPr lang="de-DE" altLang="de-DE" dirty="0"/>
              <a:t>, V, </a:t>
            </a:r>
            <a:r>
              <a:rPr lang="de-DE" altLang="de-DE" dirty="0" err="1"/>
              <a:t>Zn</a:t>
            </a:r>
            <a:r>
              <a:rPr lang="de-DE" altLang="de-DE" dirty="0"/>
              <a:t>, </a:t>
            </a:r>
            <a:r>
              <a:rPr lang="de-DE" altLang="de-DE" dirty="0" err="1"/>
              <a:t>Cr</a:t>
            </a:r>
            <a:r>
              <a:rPr lang="de-DE" altLang="de-DE" dirty="0"/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de-DE" altLang="de-DE" dirty="0"/>
              <a:t>19 Standorte in USA, Peru, Chile, Indonesien, Afrika, Australien, Europa</a:t>
            </a:r>
          </a:p>
          <a:p>
            <a:pPr lvl="2" eaLnBrk="1" hangingPunct="1">
              <a:lnSpc>
                <a:spcPct val="90000"/>
              </a:lnSpc>
            </a:pPr>
            <a:r>
              <a:rPr lang="de-DE" altLang="de-DE" b="1" dirty="0"/>
              <a:t>Hauptquartier in Zug </a:t>
            </a:r>
            <a:r>
              <a:rPr lang="de-DE" altLang="de-DE" i="1" dirty="0"/>
              <a:t>(Schweiz)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liennummernplatzhalter 3">
            <a:extLst>
              <a:ext uri="{FF2B5EF4-FFF2-40B4-BE49-F238E27FC236}">
                <a16:creationId xmlns:a16="http://schemas.microsoft.com/office/drawing/2014/main" xmlns="" id="{0D2BAFD8-59BA-4495-9EED-CA50082342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9921EFC-23D4-452A-812E-FC208FEDBB33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en-US" altLang="de-DE" sz="10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xmlns="" id="{B536A3F8-85E1-4550-9210-520B30E5D2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Minen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xmlns="" id="{9C858630-A896-4DD1-A669-0CD4DBC10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575" y="908050"/>
            <a:ext cx="8664575" cy="56165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de-DE" altLang="de-DE" sz="1800" b="1" dirty="0"/>
              <a:t>BHP </a:t>
            </a:r>
            <a:r>
              <a:rPr lang="de-DE" altLang="de-DE" sz="1800" b="1" dirty="0" err="1"/>
              <a:t>Billiton</a:t>
            </a:r>
            <a:endParaRPr lang="de-DE" altLang="de-DE" sz="1800" b="1" dirty="0"/>
          </a:p>
          <a:p>
            <a:pPr lvl="1" eaLnBrk="1" hangingPunct="1">
              <a:lnSpc>
                <a:spcPct val="80000"/>
              </a:lnSpc>
            </a:pPr>
            <a:r>
              <a:rPr lang="de-DE" altLang="de-DE" sz="1800" dirty="0"/>
              <a:t>Internationale Gesellschaft </a:t>
            </a:r>
            <a:r>
              <a:rPr lang="de-DE" altLang="de-DE" sz="1800" dirty="0" smtClean="0"/>
              <a:t>für Minen</a:t>
            </a:r>
            <a:r>
              <a:rPr lang="de-DE" altLang="de-DE" sz="1800" dirty="0"/>
              <a:t>, Ölfelder, Hüttenwerke, Chemie</a:t>
            </a:r>
          </a:p>
          <a:p>
            <a:pPr lvl="2" eaLnBrk="1" hangingPunct="1">
              <a:lnSpc>
                <a:spcPct val="80000"/>
              </a:lnSpc>
            </a:pPr>
            <a:r>
              <a:rPr lang="de-DE" altLang="de-DE" sz="1800" dirty="0"/>
              <a:t>25 Standorte in Australien, Europa, USA, Südafrika</a:t>
            </a:r>
          </a:p>
          <a:p>
            <a:pPr lvl="2" eaLnBrk="1" hangingPunct="1">
              <a:lnSpc>
                <a:spcPct val="80000"/>
              </a:lnSpc>
            </a:pPr>
            <a:r>
              <a:rPr lang="de-DE" altLang="de-DE" sz="1800" b="1" dirty="0"/>
              <a:t>Hauptquartier Melbourne </a:t>
            </a:r>
            <a:r>
              <a:rPr lang="de-DE" altLang="de-DE" sz="1800" i="1" dirty="0"/>
              <a:t>(Australien)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de-DE" altLang="de-DE" sz="1800" b="1" dirty="0"/>
              <a:t>Nippon</a:t>
            </a:r>
          </a:p>
          <a:p>
            <a:pPr lvl="1" eaLnBrk="1" hangingPunct="1">
              <a:lnSpc>
                <a:spcPct val="80000"/>
              </a:lnSpc>
            </a:pPr>
            <a:r>
              <a:rPr lang="de-DE" altLang="de-DE" sz="1800" dirty="0"/>
              <a:t>Japanischer Stahl- und Chemiekonzern mit weltweiten Kooperationen</a:t>
            </a:r>
          </a:p>
          <a:p>
            <a:pPr lvl="2" eaLnBrk="1" hangingPunct="1">
              <a:lnSpc>
                <a:spcPct val="80000"/>
              </a:lnSpc>
            </a:pPr>
            <a:r>
              <a:rPr lang="de-DE" altLang="de-DE" sz="1800" b="1" dirty="0"/>
              <a:t>Hauptquartier Tokio </a:t>
            </a:r>
            <a:r>
              <a:rPr lang="de-DE" altLang="de-DE" sz="1800" i="1" dirty="0"/>
              <a:t>(Japan)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de-DE" altLang="de-DE" sz="1800" b="1" dirty="0"/>
              <a:t>KGHM</a:t>
            </a:r>
          </a:p>
          <a:p>
            <a:pPr lvl="1" eaLnBrk="1" hangingPunct="1">
              <a:lnSpc>
                <a:spcPct val="80000"/>
              </a:lnSpc>
            </a:pPr>
            <a:r>
              <a:rPr lang="de-DE" altLang="de-DE" sz="1800" dirty="0"/>
              <a:t>Polnisches Berg- und Hüttenunternehmen</a:t>
            </a:r>
          </a:p>
          <a:p>
            <a:pPr lvl="2" eaLnBrk="1" hangingPunct="1">
              <a:lnSpc>
                <a:spcPct val="80000"/>
              </a:lnSpc>
            </a:pPr>
            <a:r>
              <a:rPr lang="de-DE" altLang="de-DE" sz="1800" dirty="0"/>
              <a:t>Bergbau auf Kupfererz</a:t>
            </a:r>
            <a:r>
              <a:rPr lang="de-DE" altLang="de-DE" sz="1800" dirty="0" smtClean="0"/>
              <a:t>; </a:t>
            </a:r>
            <a:r>
              <a:rPr lang="de-DE" altLang="de-DE" sz="1800" dirty="0"/>
              <a:t>- Herstellung von Kupfer, Edelmetallen und anderen NE-</a:t>
            </a:r>
            <a:r>
              <a:rPr lang="de-DE" altLang="de-DE" sz="1800" dirty="0" smtClean="0"/>
              <a:t>Metallen</a:t>
            </a:r>
            <a:endParaRPr lang="de-DE" altLang="de-DE" sz="1800" dirty="0"/>
          </a:p>
          <a:p>
            <a:pPr lvl="2" eaLnBrk="1" hangingPunct="1">
              <a:lnSpc>
                <a:spcPct val="80000"/>
              </a:lnSpc>
            </a:pPr>
            <a:r>
              <a:rPr lang="de-DE" altLang="de-DE" sz="1800" b="1" dirty="0"/>
              <a:t>Hauptquartier Lubin </a:t>
            </a:r>
            <a:r>
              <a:rPr lang="de-DE" altLang="de-DE" sz="1800" i="1" dirty="0"/>
              <a:t>(Polen)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de-DE" altLang="de-DE" sz="1800" b="1" dirty="0" err="1"/>
              <a:t>Somitomo</a:t>
            </a:r>
            <a:endParaRPr lang="de-DE" altLang="de-DE" sz="1800" b="1" dirty="0"/>
          </a:p>
          <a:p>
            <a:pPr lvl="1" eaLnBrk="1" hangingPunct="1">
              <a:lnSpc>
                <a:spcPct val="80000"/>
              </a:lnSpc>
            </a:pPr>
            <a:r>
              <a:rPr lang="de-DE" altLang="de-DE" sz="1800" dirty="0"/>
              <a:t>die Sumitomo Gruppe, ein Mischkonzern </a:t>
            </a:r>
            <a:r>
              <a:rPr lang="de-DE" altLang="de-DE" sz="1800" dirty="0" smtClean="0"/>
              <a:t>bestehend </a:t>
            </a:r>
            <a:r>
              <a:rPr lang="de-DE" altLang="de-DE" sz="1800" dirty="0"/>
              <a:t>aus 37 Unternehmen </a:t>
            </a:r>
          </a:p>
          <a:p>
            <a:pPr lvl="2" eaLnBrk="1" hangingPunct="1">
              <a:lnSpc>
                <a:spcPct val="80000"/>
              </a:lnSpc>
            </a:pPr>
            <a:r>
              <a:rPr lang="de-DE" altLang="de-DE" sz="1800" b="1" dirty="0"/>
              <a:t>Hauptquartier Kyoto </a:t>
            </a:r>
            <a:r>
              <a:rPr lang="de-DE" altLang="de-DE" sz="1800" i="1" dirty="0"/>
              <a:t>(Japan)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de-DE" altLang="de-DE" sz="1800" b="1" dirty="0" err="1"/>
              <a:t>Tongling</a:t>
            </a:r>
            <a:r>
              <a:rPr lang="de-DE" altLang="de-DE" sz="1800" b="1" dirty="0"/>
              <a:t> </a:t>
            </a:r>
            <a:r>
              <a:rPr lang="de-DE" altLang="de-DE" sz="1800" b="1" dirty="0" err="1"/>
              <a:t>Nonferrous</a:t>
            </a:r>
            <a:r>
              <a:rPr lang="de-DE" altLang="de-DE" sz="1800" b="1" dirty="0"/>
              <a:t> </a:t>
            </a:r>
            <a:r>
              <a:rPr lang="de-DE" altLang="de-DE" sz="1800" b="1" dirty="0" err="1"/>
              <a:t>Metals</a:t>
            </a:r>
            <a:r>
              <a:rPr lang="de-DE" altLang="de-DE" sz="1800" b="1" dirty="0"/>
              <a:t> Co. Ltd.</a:t>
            </a:r>
          </a:p>
          <a:p>
            <a:pPr lvl="1" eaLnBrk="1" hangingPunct="1">
              <a:lnSpc>
                <a:spcPct val="80000"/>
              </a:lnSpc>
            </a:pPr>
            <a:r>
              <a:rPr lang="de-DE" altLang="de-DE" sz="1800" smtClean="0"/>
              <a:t>Grösste</a:t>
            </a:r>
            <a:r>
              <a:rPr lang="de-DE" altLang="de-DE" sz="1800" dirty="0" smtClean="0"/>
              <a:t> </a:t>
            </a:r>
            <a:r>
              <a:rPr lang="de-DE" altLang="de-DE" sz="1800" dirty="0"/>
              <a:t>chinesische Kupferhütte mit diversen Tochterunternehmen</a:t>
            </a:r>
          </a:p>
          <a:p>
            <a:pPr lvl="2" eaLnBrk="1" hangingPunct="1">
              <a:lnSpc>
                <a:spcPct val="80000"/>
              </a:lnSpc>
            </a:pPr>
            <a:r>
              <a:rPr lang="de-DE" altLang="de-DE" sz="1800" b="1" dirty="0"/>
              <a:t>Hauptquartier </a:t>
            </a:r>
            <a:r>
              <a:rPr lang="de-DE" altLang="de-DE" sz="1800" b="1" dirty="0" err="1"/>
              <a:t>Tongling</a:t>
            </a:r>
            <a:r>
              <a:rPr lang="de-DE" altLang="de-DE" sz="1800" b="1" dirty="0"/>
              <a:t> </a:t>
            </a:r>
            <a:r>
              <a:rPr lang="de-DE" altLang="de-DE" sz="1800" i="1" dirty="0"/>
              <a:t>(China) </a:t>
            </a:r>
          </a:p>
          <a:p>
            <a:pPr lvl="3" eaLnBrk="1" hangingPunct="1">
              <a:lnSpc>
                <a:spcPct val="80000"/>
              </a:lnSpc>
            </a:pPr>
            <a:r>
              <a:rPr lang="de-DE" altLang="de-DE" sz="1600" dirty="0">
                <a:solidFill>
                  <a:schemeClr val="hlink"/>
                </a:solidFill>
              </a:rPr>
              <a:t>früher Tong Guan Shan = Hauptstadt des Kupfers</a:t>
            </a:r>
          </a:p>
          <a:p>
            <a:pPr eaLnBrk="1" hangingPunct="1">
              <a:lnSpc>
                <a:spcPct val="80000"/>
              </a:lnSpc>
              <a:buFont typeface="Arial Black" panose="020B0A04020102020204" pitchFamily="34" charset="0"/>
              <a:buNone/>
            </a:pPr>
            <a:endParaRPr lang="de-DE" altLang="de-DE" sz="1800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nummernplatzhalter 2">
            <a:extLst>
              <a:ext uri="{FF2B5EF4-FFF2-40B4-BE49-F238E27FC236}">
                <a16:creationId xmlns:a16="http://schemas.microsoft.com/office/drawing/2014/main" xmlns="" id="{B2E0E1F4-BD01-4AF0-9146-5818EB6272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F2BA08B-8D10-4D25-B0A2-BA41243C3C68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de-DE" sz="1000" dirty="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xmlns="" id="{2D727C71-92E2-4CB2-89F8-199D911A8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Eine Welt ohne Kupfer</a:t>
            </a:r>
          </a:p>
        </p:txBody>
      </p:sp>
      <p:pic>
        <p:nvPicPr>
          <p:cNvPr id="261125" name="Picture 5" descr="700px-CO50CENT_50">
            <a:extLst>
              <a:ext uri="{FF2B5EF4-FFF2-40B4-BE49-F238E27FC236}">
                <a16:creationId xmlns:a16="http://schemas.microsoft.com/office/drawing/2014/main" xmlns="" id="{862ED6C7-7EAC-4152-A166-BD22E182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0" t="5916" r="10124" b="17746"/>
          <a:stretch>
            <a:fillRect/>
          </a:stretch>
        </p:blipFill>
        <p:spPr bwMode="auto">
          <a:xfrm>
            <a:off x="250825" y="927100"/>
            <a:ext cx="5621338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6" name="Text Box 6">
            <a:extLst>
              <a:ext uri="{FF2B5EF4-FFF2-40B4-BE49-F238E27FC236}">
                <a16:creationId xmlns:a16="http://schemas.microsoft.com/office/drawing/2014/main" xmlns="" id="{2B190462-D0E6-43F4-936E-A81CD0A75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276475"/>
            <a:ext cx="2665412" cy="420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 b="1" dirty="0">
                <a:solidFill>
                  <a:srgbClr val="FF9900"/>
                </a:solidFill>
              </a:rPr>
              <a:t>Geldstück aus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 b="1" dirty="0">
                <a:solidFill>
                  <a:srgbClr val="FF9900"/>
                </a:solidFill>
              </a:rPr>
              <a:t>“Nordic Gold”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2400" b="1" dirty="0">
              <a:solidFill>
                <a:srgbClr val="FF99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 b="1" dirty="0">
                <a:solidFill>
                  <a:srgbClr val="FF9900"/>
                </a:solidFill>
              </a:rPr>
              <a:t>89 % Cu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 b="1" dirty="0">
                <a:solidFill>
                  <a:srgbClr val="FF9900"/>
                </a:solidFill>
              </a:rPr>
              <a:t>  5 % Aluminium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 b="1" dirty="0">
                <a:solidFill>
                  <a:srgbClr val="FF9900"/>
                </a:solidFill>
              </a:rPr>
              <a:t>  5 % Zink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400" b="1" dirty="0">
                <a:solidFill>
                  <a:srgbClr val="FF9900"/>
                </a:solidFill>
              </a:rPr>
              <a:t>  1 % Zinn</a:t>
            </a:r>
          </a:p>
          <a:p>
            <a:pPr eaLnBrk="1" hangingPunct="1">
              <a:spcBef>
                <a:spcPct val="150000"/>
              </a:spcBef>
              <a:buClrTx/>
              <a:buFontTx/>
              <a:buNone/>
            </a:pPr>
            <a:r>
              <a:rPr lang="de-DE" altLang="de-DE" sz="1800" b="1" dirty="0">
                <a:solidFill>
                  <a:srgbClr val="FF9900"/>
                </a:solidFill>
              </a:rPr>
              <a:t>selbst der “silberne”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 b="1" dirty="0">
                <a:solidFill>
                  <a:srgbClr val="FF9900"/>
                </a:solidFill>
              </a:rPr>
              <a:t>Ring der 1- bzw. 2-Euromünze enthält 75% Cu (25% Ni)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nummernplatzhalter 2">
            <a:extLst>
              <a:ext uri="{FF2B5EF4-FFF2-40B4-BE49-F238E27FC236}">
                <a16:creationId xmlns:a16="http://schemas.microsoft.com/office/drawing/2014/main" xmlns="" id="{3D78F35E-0A5A-4BC0-B407-79FDBB235B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07C7E05-BB73-42DC-8C68-B0795B21E251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de-DE" sz="1000" dirty="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xmlns="" id="{6809FDA7-3A2C-406B-8B76-83CAB5CF1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Kupfer –  ein unverzichtbares Metall für ein fortschrittliches Leben</a:t>
            </a:r>
          </a:p>
        </p:txBody>
      </p:sp>
      <p:pic>
        <p:nvPicPr>
          <p:cNvPr id="12292" name="Picture 3" descr="smart">
            <a:extLst>
              <a:ext uri="{FF2B5EF4-FFF2-40B4-BE49-F238E27FC236}">
                <a16:creationId xmlns:a16="http://schemas.microsoft.com/office/drawing/2014/main" xmlns="" id="{12070F3F-5D20-4390-A869-6CA32588A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97013"/>
            <a:ext cx="1662112" cy="18002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4" descr="1">
            <a:extLst>
              <a:ext uri="{FF2B5EF4-FFF2-40B4-BE49-F238E27FC236}">
                <a16:creationId xmlns:a16="http://schemas.microsoft.com/office/drawing/2014/main" xmlns="" id="{D2D5A9F2-0427-412E-853A-2E5DFC265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50" y="1497013"/>
            <a:ext cx="1662113" cy="18002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5" descr="1">
            <a:extLst>
              <a:ext uri="{FF2B5EF4-FFF2-40B4-BE49-F238E27FC236}">
                <a16:creationId xmlns:a16="http://schemas.microsoft.com/office/drawing/2014/main" xmlns="" id="{4499A733-A2E8-40EF-8F49-ECD02519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149725"/>
            <a:ext cx="1660525" cy="18002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6" descr="easyjet-airbus">
            <a:extLst>
              <a:ext uri="{FF2B5EF4-FFF2-40B4-BE49-F238E27FC236}">
                <a16:creationId xmlns:a16="http://schemas.microsoft.com/office/drawing/2014/main" xmlns="" id="{0E8CBA95-ADA1-4B56-9AF2-862B2AD8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149725"/>
            <a:ext cx="1638300" cy="18002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7" descr="1">
            <a:extLst>
              <a:ext uri="{FF2B5EF4-FFF2-40B4-BE49-F238E27FC236}">
                <a16:creationId xmlns:a16="http://schemas.microsoft.com/office/drawing/2014/main" xmlns="" id="{20BE632D-D5CC-40EC-8852-6EDE956F1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4149725"/>
            <a:ext cx="1663700" cy="180181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Text Box 8">
            <a:extLst>
              <a:ext uri="{FF2B5EF4-FFF2-40B4-BE49-F238E27FC236}">
                <a16:creationId xmlns:a16="http://schemas.microsoft.com/office/drawing/2014/main" xmlns="" id="{336B8D28-FAD9-41E1-8E24-43C968F73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1001713"/>
            <a:ext cx="5226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dirty="0"/>
              <a:t>Kupferinhalt in verschiedenen Anwendungen</a:t>
            </a:r>
          </a:p>
        </p:txBody>
      </p:sp>
      <p:pic>
        <p:nvPicPr>
          <p:cNvPr id="12298" name="Picture 9" descr="1">
            <a:extLst>
              <a:ext uri="{FF2B5EF4-FFF2-40B4-BE49-F238E27FC236}">
                <a16:creationId xmlns:a16="http://schemas.microsoft.com/office/drawing/2014/main" xmlns="" id="{07C60E70-6DDC-4CE4-BCA0-5FBB306D3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1497013"/>
            <a:ext cx="1663700" cy="180181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4" name="Text Box 10">
            <a:extLst>
              <a:ext uri="{FF2B5EF4-FFF2-40B4-BE49-F238E27FC236}">
                <a16:creationId xmlns:a16="http://schemas.microsoft.com/office/drawing/2014/main" xmlns="" id="{FA77E967-951B-4DE4-8EE5-7D2A73963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281363"/>
            <a:ext cx="1770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dirty="0"/>
              <a:t>~25 kg Kupfer</a:t>
            </a:r>
          </a:p>
        </p:txBody>
      </p:sp>
      <p:sp>
        <p:nvSpPr>
          <p:cNvPr id="98315" name="Text Box 11">
            <a:extLst>
              <a:ext uri="{FF2B5EF4-FFF2-40B4-BE49-F238E27FC236}">
                <a16:creationId xmlns:a16="http://schemas.microsoft.com/office/drawing/2014/main" xmlns="" id="{D26620A2-3B12-4924-9F52-930B66D26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225" y="3302000"/>
            <a:ext cx="1911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dirty="0"/>
              <a:t>~115 kg Kupfer</a:t>
            </a:r>
          </a:p>
        </p:txBody>
      </p:sp>
      <p:sp>
        <p:nvSpPr>
          <p:cNvPr id="98316" name="Text Box 12">
            <a:extLst>
              <a:ext uri="{FF2B5EF4-FFF2-40B4-BE49-F238E27FC236}">
                <a16:creationId xmlns:a16="http://schemas.microsoft.com/office/drawing/2014/main" xmlns="" id="{2AB2AAB2-C6C3-44F1-A60C-2AE2918BC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3302000"/>
            <a:ext cx="1911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dirty="0"/>
              <a:t>~200 kg Kupfer</a:t>
            </a:r>
          </a:p>
        </p:txBody>
      </p:sp>
      <p:sp>
        <p:nvSpPr>
          <p:cNvPr id="98317" name="Text Box 13">
            <a:extLst>
              <a:ext uri="{FF2B5EF4-FFF2-40B4-BE49-F238E27FC236}">
                <a16:creationId xmlns:a16="http://schemas.microsoft.com/office/drawing/2014/main" xmlns="" id="{79E687B3-C152-47D1-B768-330FCB880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5949950"/>
            <a:ext cx="1846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800" dirty="0"/>
              <a:t>~ </a:t>
            </a:r>
            <a:r>
              <a:rPr lang="de-DE" altLang="de-DE" dirty="0"/>
              <a:t>4-15 t Kupfer</a:t>
            </a:r>
          </a:p>
        </p:txBody>
      </p:sp>
      <p:sp>
        <p:nvSpPr>
          <p:cNvPr id="98318" name="Text Box 14">
            <a:extLst>
              <a:ext uri="{FF2B5EF4-FFF2-40B4-BE49-F238E27FC236}">
                <a16:creationId xmlns:a16="http://schemas.microsoft.com/office/drawing/2014/main" xmlns="" id="{8DC83FEE-154B-43C0-B5A0-D508AE777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6021388"/>
            <a:ext cx="1690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800" dirty="0"/>
              <a:t>~ </a:t>
            </a:r>
            <a:r>
              <a:rPr lang="de-DE" altLang="de-DE" dirty="0"/>
              <a:t>7,5 t Kupfer</a:t>
            </a:r>
          </a:p>
        </p:txBody>
      </p:sp>
      <p:sp>
        <p:nvSpPr>
          <p:cNvPr id="98319" name="Text Box 15">
            <a:extLst>
              <a:ext uri="{FF2B5EF4-FFF2-40B4-BE49-F238E27FC236}">
                <a16:creationId xmlns:a16="http://schemas.microsoft.com/office/drawing/2014/main" xmlns="" id="{04F714F9-918A-442A-AC37-61115F0E2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88" y="5965825"/>
            <a:ext cx="1797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dirty="0"/>
              <a:t>~8-30 t Kupfer</a:t>
            </a:r>
          </a:p>
        </p:txBody>
      </p:sp>
      <p:sp>
        <p:nvSpPr>
          <p:cNvPr id="12305" name="Text Box 16">
            <a:extLst>
              <a:ext uri="{FF2B5EF4-FFF2-40B4-BE49-F238E27FC236}">
                <a16:creationId xmlns:a16="http://schemas.microsoft.com/office/drawing/2014/main" xmlns="" id="{D1D651FA-B271-48CB-94BD-404A9DAF5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25" y="6413500"/>
            <a:ext cx="23987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000" dirty="0">
                <a:solidFill>
                  <a:schemeClr val="bg2"/>
                </a:solidFill>
              </a:rPr>
              <a:t>Quelle: Financial Mirror Ltd 2008, WVM</a:t>
            </a:r>
          </a:p>
        </p:txBody>
      </p:sp>
    </p:spTree>
  </p:cSld>
  <p:clrMapOvr>
    <a:masterClrMapping/>
  </p:clrMapOvr>
  <p:transition xmlns:p14="http://schemas.microsoft.com/office/powerpoint/2010/main" spd="med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8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8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8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98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8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98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4" grpId="0"/>
      <p:bldP spid="98315" grpId="0"/>
      <p:bldP spid="98316" grpId="0"/>
      <p:bldP spid="98317" grpId="0"/>
      <p:bldP spid="98318" grpId="0"/>
      <p:bldP spid="983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nummernplatzhalter 2">
            <a:extLst>
              <a:ext uri="{FF2B5EF4-FFF2-40B4-BE49-F238E27FC236}">
                <a16:creationId xmlns:a16="http://schemas.microsoft.com/office/drawing/2014/main" xmlns="" id="{E4918384-8777-4746-9D49-4BB59DC3D2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DBC32F7-B4FF-4D95-B2D8-44D8779EC780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de-DE" sz="1000" dirty="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xmlns="" id="{B4450667-14D6-4D1D-9C1A-F0BE79972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Einsatz von Kupfer als Leitmetall nimmt zu</a:t>
            </a:r>
          </a:p>
        </p:txBody>
      </p:sp>
      <p:grpSp>
        <p:nvGrpSpPr>
          <p:cNvPr id="13316" name="Group 12">
            <a:extLst>
              <a:ext uri="{FF2B5EF4-FFF2-40B4-BE49-F238E27FC236}">
                <a16:creationId xmlns:a16="http://schemas.microsoft.com/office/drawing/2014/main" xmlns="" id="{3AF61F19-73D9-4CBD-BD58-33403C26C623}"/>
              </a:ext>
            </a:extLst>
          </p:cNvPr>
          <p:cNvGrpSpPr>
            <a:grpSpLocks/>
          </p:cNvGrpSpPr>
          <p:nvPr/>
        </p:nvGrpSpPr>
        <p:grpSpPr bwMode="auto">
          <a:xfrm>
            <a:off x="317500" y="1125538"/>
            <a:ext cx="8428038" cy="5218112"/>
            <a:chOff x="200" y="709"/>
            <a:chExt cx="5309" cy="3287"/>
          </a:xfrm>
        </p:grpSpPr>
        <p:pic>
          <p:nvPicPr>
            <p:cNvPr id="13317" name="Picture 3" descr="1">
              <a:extLst>
                <a:ext uri="{FF2B5EF4-FFF2-40B4-BE49-F238E27FC236}">
                  <a16:creationId xmlns:a16="http://schemas.microsoft.com/office/drawing/2014/main" xmlns="" id="{82C03218-357B-4D97-AEBB-437AF6675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5" y="1072"/>
              <a:ext cx="1048" cy="1135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8" name="Picture 4" descr="1">
              <a:extLst>
                <a:ext uri="{FF2B5EF4-FFF2-40B4-BE49-F238E27FC236}">
                  <a16:creationId xmlns:a16="http://schemas.microsoft.com/office/drawing/2014/main" xmlns="" id="{986B38D7-404E-4C6D-B51D-A0E4DBF21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" y="1072"/>
              <a:ext cx="1048" cy="1135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9" name="Picture 5" descr="kabel">
              <a:extLst>
                <a:ext uri="{FF2B5EF4-FFF2-40B4-BE49-F238E27FC236}">
                  <a16:creationId xmlns:a16="http://schemas.microsoft.com/office/drawing/2014/main" xmlns="" id="{0079D4B2-74CE-4722-9627-6CA3C08FC3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072"/>
              <a:ext cx="1047" cy="1134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0" name="Text Box 6">
              <a:extLst>
                <a:ext uri="{FF2B5EF4-FFF2-40B4-BE49-F238E27FC236}">
                  <a16:creationId xmlns:a16="http://schemas.microsoft.com/office/drawing/2014/main" xmlns="" id="{CFFA915A-F7C9-4D06-AB0B-320DF596C7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2" y="709"/>
              <a:ext cx="155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DE" altLang="de-DE" dirty="0"/>
                <a:t>Alternative Energien</a:t>
              </a:r>
            </a:p>
          </p:txBody>
        </p:sp>
        <p:sp>
          <p:nvSpPr>
            <p:cNvPr id="13321" name="Text Box 7">
              <a:extLst>
                <a:ext uri="{FF2B5EF4-FFF2-40B4-BE49-F238E27FC236}">
                  <a16:creationId xmlns:a16="http://schemas.microsoft.com/office/drawing/2014/main" xmlns="" id="{FD254C32-2F55-4FDC-ACEC-1BFF7361FC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" y="709"/>
              <a:ext cx="52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DE" altLang="de-DE" dirty="0"/>
                <a:t>Kabel</a:t>
              </a:r>
            </a:p>
          </p:txBody>
        </p:sp>
        <p:sp>
          <p:nvSpPr>
            <p:cNvPr id="13322" name="Text Box 8">
              <a:extLst>
                <a:ext uri="{FF2B5EF4-FFF2-40B4-BE49-F238E27FC236}">
                  <a16:creationId xmlns:a16="http://schemas.microsoft.com/office/drawing/2014/main" xmlns="" id="{3FE37C3A-E46B-41AE-A1DC-CCEA37AAE4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8" y="709"/>
              <a:ext cx="18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de-DE" altLang="de-DE" dirty="0"/>
                <a:t>Hybrid- und Elektroautos</a:t>
              </a:r>
            </a:p>
          </p:txBody>
        </p:sp>
        <p:sp>
          <p:nvSpPr>
            <p:cNvPr id="13323" name="Text Box 9">
              <a:extLst>
                <a:ext uri="{FF2B5EF4-FFF2-40B4-BE49-F238E27FC236}">
                  <a16:creationId xmlns:a16="http://schemas.microsoft.com/office/drawing/2014/main" xmlns="" id="{87AAC31E-AA50-4FCD-8C91-0674E5351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2" y="2342"/>
              <a:ext cx="1758" cy="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68288" indent="-268288"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ct val="55000"/>
                </a:spcAft>
              </a:pPr>
              <a:r>
                <a:rPr lang="de-DE" altLang="de-DE" dirty="0"/>
                <a:t>Ausbau der dezentralen Energieversorgung schreitet voran</a:t>
              </a:r>
            </a:p>
          </p:txBody>
        </p:sp>
        <p:sp>
          <p:nvSpPr>
            <p:cNvPr id="13324" name="Text Box 10">
              <a:extLst>
                <a:ext uri="{FF2B5EF4-FFF2-40B4-BE49-F238E27FC236}">
                  <a16:creationId xmlns:a16="http://schemas.microsoft.com/office/drawing/2014/main" xmlns="" id="{F0794E2C-6C2C-4C19-997B-FD633BD52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" y="2342"/>
              <a:ext cx="1759" cy="1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68288" indent="-268288"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ct val="55000"/>
                </a:spcAft>
              </a:pPr>
              <a:r>
                <a:rPr lang="de-DE" altLang="de-DE" dirty="0"/>
                <a:t>Ausbau der Stromnetze wird forciert</a:t>
              </a:r>
            </a:p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ct val="55000"/>
                </a:spcAft>
              </a:pPr>
              <a:r>
                <a:rPr lang="de-DE" altLang="de-DE" dirty="0"/>
                <a:t>Erdkabeleinsatz soll in Deutschland Vorrang bekommen</a:t>
              </a:r>
            </a:p>
          </p:txBody>
        </p:sp>
        <p:sp>
          <p:nvSpPr>
            <p:cNvPr id="13325" name="Text Box 11">
              <a:extLst>
                <a:ext uri="{FF2B5EF4-FFF2-40B4-BE49-F238E27FC236}">
                  <a16:creationId xmlns:a16="http://schemas.microsoft.com/office/drawing/2014/main" xmlns="" id="{C25EABB6-311B-4C68-8FA2-EC624B09A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0" y="2342"/>
              <a:ext cx="1759" cy="1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268288" indent="-268288">
                <a:spcBef>
                  <a:spcPct val="20000"/>
                </a:spcBef>
                <a:buClr>
                  <a:schemeClr val="accent1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Arial Black" panose="020B0A040201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Font typeface="Monotype Sorts" pitchFamily="2" charset="2"/>
                <a:buChar char="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ct val="55000"/>
                </a:spcAft>
              </a:pPr>
              <a:r>
                <a:rPr lang="de-DE" altLang="de-DE" dirty="0"/>
                <a:t>Hybridautos weltweit auf dem Vormarsch</a:t>
              </a:r>
            </a:p>
            <a:p>
              <a:pPr>
                <a:lnSpc>
                  <a:spcPct val="110000"/>
                </a:lnSpc>
                <a:spcBef>
                  <a:spcPct val="0"/>
                </a:spcBef>
                <a:spcAft>
                  <a:spcPct val="55000"/>
                </a:spcAft>
              </a:pPr>
              <a:r>
                <a:rPr lang="de-DE" altLang="de-DE" dirty="0"/>
                <a:t>Elektroantrieb ist Zukunftstechnologie schlechthin, China will binnen 3 Jahre Weltmarktführer </a:t>
              </a:r>
              <a:r>
                <a:rPr lang="de-DE" altLang="de-DE" dirty="0" smtClean="0"/>
                <a:t>sein</a:t>
              </a:r>
              <a:endParaRPr lang="de-DE" altLang="de-DE" dirty="0"/>
            </a:p>
          </p:txBody>
        </p:sp>
      </p:grpSp>
    </p:spTree>
  </p:cSld>
  <p:clrMapOvr>
    <a:masterClrMapping/>
  </p:clrMapOvr>
  <p:transition xmlns:p14="http://schemas.microsoft.com/office/powerpoint/2010/main"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nummernplatzhalter 2">
            <a:extLst>
              <a:ext uri="{FF2B5EF4-FFF2-40B4-BE49-F238E27FC236}">
                <a16:creationId xmlns:a16="http://schemas.microsoft.com/office/drawing/2014/main" xmlns="" id="{054FDDAC-19C7-4073-918E-F5BDEE44D7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856DC65-C8B2-4B0F-85A5-9FF3DE246D79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de-DE" sz="1000" dirty="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xmlns="" id="{3F8EC998-2D63-4AA6-9218-5EF97FD0E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081088"/>
            <a:ext cx="5862638" cy="3671887"/>
          </a:xfrm>
          <a:prstGeom prst="rect">
            <a:avLst/>
          </a:prstGeom>
          <a:solidFill>
            <a:srgbClr val="F8F8F8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dirty="0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xmlns="" id="{18B18D11-88BE-4FED-8569-812F2AF8A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082675"/>
            <a:ext cx="2952750" cy="3671888"/>
          </a:xfrm>
          <a:prstGeom prst="rect">
            <a:avLst/>
          </a:prstGeom>
          <a:solidFill>
            <a:srgbClr val="F8F8F8"/>
          </a:solidFill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dirty="0"/>
          </a:p>
        </p:txBody>
      </p:sp>
      <p:sp>
        <p:nvSpPr>
          <p:cNvPr id="14341" name="Rectangle 4">
            <a:extLst>
              <a:ext uri="{FF2B5EF4-FFF2-40B4-BE49-F238E27FC236}">
                <a16:creationId xmlns:a16="http://schemas.microsoft.com/office/drawing/2014/main" xmlns="" id="{CE16395E-5FFE-4D2D-82BF-13570693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6107113"/>
            <a:ext cx="3960813" cy="360362"/>
          </a:xfrm>
          <a:prstGeom prst="rect">
            <a:avLst/>
          </a:prstGeom>
          <a:solidFill>
            <a:srgbClr val="F8F8F8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dirty="0"/>
          </a:p>
        </p:txBody>
      </p:sp>
      <p:sp>
        <p:nvSpPr>
          <p:cNvPr id="14342" name="Rectangle 5">
            <a:extLst>
              <a:ext uri="{FF2B5EF4-FFF2-40B4-BE49-F238E27FC236}">
                <a16:creationId xmlns:a16="http://schemas.microsoft.com/office/drawing/2014/main" xmlns="" id="{420856EB-D76B-4099-97A7-12F9A2BA97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Über 8 Tonnen Kupfer in der REpower 5M</a:t>
            </a:r>
          </a:p>
        </p:txBody>
      </p:sp>
      <p:sp>
        <p:nvSpPr>
          <p:cNvPr id="14343" name="Text Box 6">
            <a:extLst>
              <a:ext uri="{FF2B5EF4-FFF2-40B4-BE49-F238E27FC236}">
                <a16:creationId xmlns:a16="http://schemas.microsoft.com/office/drawing/2014/main" xmlns="" id="{AD92E563-5D81-4959-8FA7-9BA593503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75" y="1066800"/>
            <a:ext cx="16414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900" u="sng" dirty="0">
                <a:latin typeface="Tahoma" panose="020B0604030504040204" pitchFamily="34" charset="0"/>
              </a:rPr>
              <a:t>Windrad-Motor</a:t>
            </a:r>
          </a:p>
        </p:txBody>
      </p:sp>
      <p:pic>
        <p:nvPicPr>
          <p:cNvPr id="14344" name="Picture 7" descr="windrad_motor">
            <a:extLst>
              <a:ext uri="{FF2B5EF4-FFF2-40B4-BE49-F238E27FC236}">
                <a16:creationId xmlns:a16="http://schemas.microsoft.com/office/drawing/2014/main" xmlns="" id="{53DAE994-7957-4701-A494-BDD176D38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1470025"/>
            <a:ext cx="57658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Rectangle 8">
            <a:extLst>
              <a:ext uri="{FF2B5EF4-FFF2-40B4-BE49-F238E27FC236}">
                <a16:creationId xmlns:a16="http://schemas.microsoft.com/office/drawing/2014/main" xmlns="" id="{B28A71E8-ADD9-4D38-8C41-7D80AF1D5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3588" y="4133850"/>
            <a:ext cx="288925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900" dirty="0">
                <a:latin typeface="Tahoma" panose="020B0604030504040204" pitchFamily="34" charset="0"/>
              </a:rPr>
              <a:t>4</a:t>
            </a:r>
          </a:p>
        </p:txBody>
      </p:sp>
      <p:sp>
        <p:nvSpPr>
          <p:cNvPr id="14346" name="Line 9">
            <a:extLst>
              <a:ext uri="{FF2B5EF4-FFF2-40B4-BE49-F238E27FC236}">
                <a16:creationId xmlns:a16="http://schemas.microsoft.com/office/drawing/2014/main" xmlns="" id="{D757DB09-CD0A-44A0-B894-27230C01EB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050" y="3414713"/>
            <a:ext cx="0" cy="71913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dirty="0"/>
          </a:p>
        </p:txBody>
      </p:sp>
      <p:sp>
        <p:nvSpPr>
          <p:cNvPr id="14347" name="Rectangle 10">
            <a:extLst>
              <a:ext uri="{FF2B5EF4-FFF2-40B4-BE49-F238E27FC236}">
                <a16:creationId xmlns:a16="http://schemas.microsoft.com/office/drawing/2014/main" xmlns="" id="{1D99F109-DA87-446A-96E3-D934F4E53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025" y="4133850"/>
            <a:ext cx="288925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900" dirty="0">
                <a:latin typeface="Tahoma" panose="020B0604030504040204" pitchFamily="34" charset="0"/>
              </a:rPr>
              <a:t>3</a:t>
            </a:r>
          </a:p>
        </p:txBody>
      </p:sp>
      <p:sp>
        <p:nvSpPr>
          <p:cNvPr id="14348" name="Line 11">
            <a:extLst>
              <a:ext uri="{FF2B5EF4-FFF2-40B4-BE49-F238E27FC236}">
                <a16:creationId xmlns:a16="http://schemas.microsoft.com/office/drawing/2014/main" xmlns="" id="{71A84A59-9D3B-4213-A5CB-83D6AE57FB1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16563" y="3702050"/>
            <a:ext cx="287337" cy="431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dirty="0"/>
          </a:p>
        </p:txBody>
      </p:sp>
      <p:sp>
        <p:nvSpPr>
          <p:cNvPr id="14349" name="Line 12">
            <a:extLst>
              <a:ext uri="{FF2B5EF4-FFF2-40B4-BE49-F238E27FC236}">
                <a16:creationId xmlns:a16="http://schemas.microsoft.com/office/drawing/2014/main" xmlns="" id="{C2032437-2807-44AB-8291-8138C255B6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03900" y="3702050"/>
            <a:ext cx="215900" cy="431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dirty="0"/>
          </a:p>
        </p:txBody>
      </p:sp>
      <p:sp>
        <p:nvSpPr>
          <p:cNvPr id="14350" name="Rectangle 13">
            <a:extLst>
              <a:ext uri="{FF2B5EF4-FFF2-40B4-BE49-F238E27FC236}">
                <a16:creationId xmlns:a16="http://schemas.microsoft.com/office/drawing/2014/main" xmlns="" id="{7A1EE664-73D5-4EA9-9DC2-818E54B11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525" y="1966913"/>
            <a:ext cx="288925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900" dirty="0">
                <a:latin typeface="Tahoma" panose="020B0604030504040204" pitchFamily="34" charset="0"/>
              </a:rPr>
              <a:t>2</a:t>
            </a:r>
          </a:p>
        </p:txBody>
      </p:sp>
      <p:sp>
        <p:nvSpPr>
          <p:cNvPr id="14351" name="Line 14">
            <a:extLst>
              <a:ext uri="{FF2B5EF4-FFF2-40B4-BE49-F238E27FC236}">
                <a16:creationId xmlns:a16="http://schemas.microsoft.com/office/drawing/2014/main" xmlns="" id="{4A047B46-676F-472D-B827-85C2E54405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4988" y="2255838"/>
            <a:ext cx="0" cy="431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dirty="0"/>
          </a:p>
        </p:txBody>
      </p:sp>
      <p:sp>
        <p:nvSpPr>
          <p:cNvPr id="14352" name="Rectangle 15">
            <a:extLst>
              <a:ext uri="{FF2B5EF4-FFF2-40B4-BE49-F238E27FC236}">
                <a16:creationId xmlns:a16="http://schemas.microsoft.com/office/drawing/2014/main" xmlns="" id="{7E5FE2E6-FED4-46A1-A01E-0AA6F2074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938" y="2701925"/>
            <a:ext cx="288925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900" dirty="0">
                <a:latin typeface="Tahoma" panose="020B0604030504040204" pitchFamily="34" charset="0"/>
              </a:rPr>
              <a:t>1</a:t>
            </a:r>
          </a:p>
        </p:txBody>
      </p:sp>
      <p:sp>
        <p:nvSpPr>
          <p:cNvPr id="14353" name="Line 16">
            <a:extLst>
              <a:ext uri="{FF2B5EF4-FFF2-40B4-BE49-F238E27FC236}">
                <a16:creationId xmlns:a16="http://schemas.microsoft.com/office/drawing/2014/main" xmlns="" id="{65FC1CE6-5149-4D99-8375-8D4ECBFA71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31163" y="2779713"/>
            <a:ext cx="358775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dirty="0"/>
          </a:p>
        </p:txBody>
      </p:sp>
      <p:sp>
        <p:nvSpPr>
          <p:cNvPr id="14354" name="Line 17">
            <a:extLst>
              <a:ext uri="{FF2B5EF4-FFF2-40B4-BE49-F238E27FC236}">
                <a16:creationId xmlns:a16="http://schemas.microsoft.com/office/drawing/2014/main" xmlns="" id="{5A36B0F5-CF78-41F9-A7D7-53832CDA4E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51775" y="2898775"/>
            <a:ext cx="53975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 dirty="0"/>
          </a:p>
        </p:txBody>
      </p:sp>
      <p:sp>
        <p:nvSpPr>
          <p:cNvPr id="14355" name="Text Box 18">
            <a:extLst>
              <a:ext uri="{FF2B5EF4-FFF2-40B4-BE49-F238E27FC236}">
                <a16:creationId xmlns:a16="http://schemas.microsoft.com/office/drawing/2014/main" xmlns="" id="{BB23D6CD-BE1B-4A79-960D-0091C3A89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5183188"/>
            <a:ext cx="4267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tabLst>
                <a:tab pos="367665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tabLst>
                <a:tab pos="367665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tabLst>
                <a:tab pos="367665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tabLst>
                <a:tab pos="367665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676650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76650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76650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76650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76650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dirty="0">
                <a:latin typeface="Tahoma" panose="020B0604030504040204" pitchFamily="34" charset="0"/>
              </a:rPr>
              <a:t>Umrichter und Trafo	5.000 kg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dirty="0">
                <a:latin typeface="Tahoma" panose="020B0604030504040204" pitchFamily="34" charset="0"/>
              </a:rPr>
              <a:t>Generator	2.400 kg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dirty="0">
                <a:latin typeface="Tahoma" panose="020B0604030504040204" pitchFamily="34" charset="0"/>
              </a:rPr>
              <a:t>Azimutantriebe	200 kg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dirty="0">
                <a:latin typeface="Tahoma" panose="020B0604030504040204" pitchFamily="34" charset="0"/>
              </a:rPr>
              <a:t>Blitzschutz	100 kg</a:t>
            </a:r>
          </a:p>
        </p:txBody>
      </p:sp>
      <p:sp>
        <p:nvSpPr>
          <p:cNvPr id="14356" name="Rectangle 19">
            <a:extLst>
              <a:ext uri="{FF2B5EF4-FFF2-40B4-BE49-F238E27FC236}">
                <a16:creationId xmlns:a16="http://schemas.microsoft.com/office/drawing/2014/main" xmlns="" id="{3ABFC80B-D3E9-4DA6-AE6F-134F07AE8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797425"/>
            <a:ext cx="8856662" cy="17272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800" dirty="0"/>
          </a:p>
        </p:txBody>
      </p:sp>
      <p:sp>
        <p:nvSpPr>
          <p:cNvPr id="14357" name="Text Box 20">
            <a:extLst>
              <a:ext uri="{FF2B5EF4-FFF2-40B4-BE49-F238E27FC236}">
                <a16:creationId xmlns:a16="http://schemas.microsoft.com/office/drawing/2014/main" xmlns="" id="{FA4625FC-697F-47D0-BE92-D7F4D7FEF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4797425"/>
            <a:ext cx="5243511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900" u="sng" dirty="0">
                <a:latin typeface="Tahoma" panose="020B0604030504040204" pitchFamily="34" charset="0"/>
              </a:rPr>
              <a:t>Kupferanteil in der REpower 5M nach </a:t>
            </a:r>
            <a:r>
              <a:rPr lang="de-DE" altLang="de-DE" sz="1900" u="sng" dirty="0" smtClean="0">
                <a:latin typeface="Tahoma" panose="020B0604030504040204" pitchFamily="34" charset="0"/>
              </a:rPr>
              <a:t>Bauteilen</a:t>
            </a:r>
            <a:endParaRPr lang="de-DE" altLang="de-DE" sz="1600" dirty="0">
              <a:latin typeface="Tahoma" panose="020B0604030504040204" pitchFamily="34" charset="0"/>
            </a:endParaRPr>
          </a:p>
        </p:txBody>
      </p:sp>
      <p:sp>
        <p:nvSpPr>
          <p:cNvPr id="14358" name="Text Box 21">
            <a:extLst>
              <a:ext uri="{FF2B5EF4-FFF2-40B4-BE49-F238E27FC236}">
                <a16:creationId xmlns:a16="http://schemas.microsoft.com/office/drawing/2014/main" xmlns="" id="{C09C81DE-589F-4544-B63C-D5843FD62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157788"/>
            <a:ext cx="41846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tabLst>
                <a:tab pos="3767138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tabLst>
                <a:tab pos="3767138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tabLst>
                <a:tab pos="3767138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tabLst>
                <a:tab pos="3767138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767138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67138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67138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67138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767138" algn="r"/>
              </a:tabLs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dirty="0">
                <a:latin typeface="Tahoma" panose="020B0604030504040204" pitchFamily="34" charset="0"/>
              </a:rPr>
              <a:t>Mittelspannungskabel	400 kg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dirty="0">
                <a:latin typeface="Tahoma" panose="020B0604030504040204" pitchFamily="34" charset="0"/>
              </a:rPr>
              <a:t>Rotorblätter	120 kg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dirty="0">
                <a:latin typeface="Tahoma" panose="020B0604030504040204" pitchFamily="34" charset="0"/>
              </a:rPr>
              <a:t>Sonstige Bauteile	75 kg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dirty="0">
                <a:latin typeface="Tahoma" panose="020B0604030504040204" pitchFamily="34" charset="0"/>
              </a:rPr>
              <a:t>Summe	8.295 kg</a:t>
            </a:r>
          </a:p>
        </p:txBody>
      </p:sp>
      <p:sp>
        <p:nvSpPr>
          <p:cNvPr id="14359" name="Rectangle 22">
            <a:extLst>
              <a:ext uri="{FF2B5EF4-FFF2-40B4-BE49-F238E27FC236}">
                <a16:creationId xmlns:a16="http://schemas.microsoft.com/office/drawing/2014/main" xmlns="" id="{B1F8CEC3-01E7-46D1-B89D-F22027E4C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853113"/>
            <a:ext cx="288925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900" dirty="0">
                <a:latin typeface="Tahoma" panose="020B0604030504040204" pitchFamily="34" charset="0"/>
              </a:rPr>
              <a:t>3</a:t>
            </a:r>
          </a:p>
        </p:txBody>
      </p:sp>
      <p:sp>
        <p:nvSpPr>
          <p:cNvPr id="14360" name="Rectangle 23">
            <a:extLst>
              <a:ext uri="{FF2B5EF4-FFF2-40B4-BE49-F238E27FC236}">
                <a16:creationId xmlns:a16="http://schemas.microsoft.com/office/drawing/2014/main" xmlns="" id="{3C42A0D9-18A7-4947-AF34-0C4401FE3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540375"/>
            <a:ext cx="288925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900" dirty="0">
                <a:latin typeface="Tahoma" panose="020B0604030504040204" pitchFamily="34" charset="0"/>
              </a:rPr>
              <a:t>2</a:t>
            </a:r>
          </a:p>
        </p:txBody>
      </p:sp>
      <p:sp>
        <p:nvSpPr>
          <p:cNvPr id="14361" name="Rectangle 24">
            <a:extLst>
              <a:ext uri="{FF2B5EF4-FFF2-40B4-BE49-F238E27FC236}">
                <a16:creationId xmlns:a16="http://schemas.microsoft.com/office/drawing/2014/main" xmlns="" id="{BFEBA165-9BA9-4D37-984E-820EB0359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229225"/>
            <a:ext cx="288925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900" dirty="0">
                <a:latin typeface="Tahoma" panose="020B0604030504040204" pitchFamily="34" charset="0"/>
              </a:rPr>
              <a:t>1</a:t>
            </a:r>
          </a:p>
        </p:txBody>
      </p:sp>
      <p:sp>
        <p:nvSpPr>
          <p:cNvPr id="14362" name="Rectangle 25">
            <a:extLst>
              <a:ext uri="{FF2B5EF4-FFF2-40B4-BE49-F238E27FC236}">
                <a16:creationId xmlns:a16="http://schemas.microsoft.com/office/drawing/2014/main" xmlns="" id="{915E6DE3-3799-41E4-AE5F-7E37D0E08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165850"/>
            <a:ext cx="288925" cy="288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de-DE" altLang="de-DE" sz="1900" dirty="0">
                <a:latin typeface="Tahoma" panose="020B0604030504040204" pitchFamily="34" charset="0"/>
              </a:rPr>
              <a:t>4</a:t>
            </a:r>
          </a:p>
        </p:txBody>
      </p:sp>
      <p:pic>
        <p:nvPicPr>
          <p:cNvPr id="14363" name="Picture 26" descr="RE_5M_Beatrice_15_1">
            <a:extLst>
              <a:ext uri="{FF2B5EF4-FFF2-40B4-BE49-F238E27FC236}">
                <a16:creationId xmlns:a16="http://schemas.microsoft.com/office/drawing/2014/main" xmlns="" id="{920B3327-4B29-4E60-A57D-3E7371D5C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211263"/>
            <a:ext cx="2713037" cy="341947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nummernplatzhalter 2">
            <a:extLst>
              <a:ext uri="{FF2B5EF4-FFF2-40B4-BE49-F238E27FC236}">
                <a16:creationId xmlns:a16="http://schemas.microsoft.com/office/drawing/2014/main" xmlns="" id="{BFF63C64-B006-4014-A8D6-0ECF6568E0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EB62CE-5189-4695-9261-1AFB474C1A47}" type="slidenum">
              <a:rPr lang="en-US" altLang="de-DE" sz="10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de-DE" sz="1000" dirty="0"/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xmlns="" id="{00C43D7F-89E9-47B6-A283-481F48BF1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61658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Arial Black" panose="020B0A040201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Monotype Sorts" pitchFamily="2" charset="2"/>
              <a:buChar char="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de-DE" sz="2400" b="1" dirty="0">
              <a:solidFill>
                <a:srgbClr val="FF9900"/>
              </a:solidFill>
            </a:endParaRPr>
          </a:p>
        </p:txBody>
      </p:sp>
      <p:pic>
        <p:nvPicPr>
          <p:cNvPr id="16388" name="Picture 2" descr="leiter1a">
            <a:extLst>
              <a:ext uri="{FF2B5EF4-FFF2-40B4-BE49-F238E27FC236}">
                <a16:creationId xmlns:a16="http://schemas.microsoft.com/office/drawing/2014/main" xmlns="" id="{27D9F586-15E8-4E24-B750-B4F91A668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95375"/>
            <a:ext cx="3255963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 descr="n73-music-4">
            <a:extLst>
              <a:ext uri="{FF2B5EF4-FFF2-40B4-BE49-F238E27FC236}">
                <a16:creationId xmlns:a16="http://schemas.microsoft.com/office/drawing/2014/main" xmlns="" id="{0DC38D4F-C5A9-4ECD-B0E5-0CB095318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3500438"/>
            <a:ext cx="14954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 descr="ECI_informatic_4">
            <a:extLst>
              <a:ext uri="{FF2B5EF4-FFF2-40B4-BE49-F238E27FC236}">
                <a16:creationId xmlns:a16="http://schemas.microsoft.com/office/drawing/2014/main" xmlns="" id="{69401C31-F9D4-485C-9CBA-67AFE2967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3725863"/>
            <a:ext cx="2119313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ECI_informatic_2">
            <a:extLst>
              <a:ext uri="{FF2B5EF4-FFF2-40B4-BE49-F238E27FC236}">
                <a16:creationId xmlns:a16="http://schemas.microsoft.com/office/drawing/2014/main" xmlns="" id="{17641C9C-B074-4A1C-9BC5-2DA011C88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4221163"/>
            <a:ext cx="3228975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7" descr="ECI_elect_13">
            <a:extLst>
              <a:ext uri="{FF2B5EF4-FFF2-40B4-BE49-F238E27FC236}">
                <a16:creationId xmlns:a16="http://schemas.microsoft.com/office/drawing/2014/main" xmlns="" id="{EB5C63B1-19C1-41CC-85FE-018E79E8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1030288"/>
            <a:ext cx="407193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10">
            <a:extLst>
              <a:ext uri="{FF2B5EF4-FFF2-40B4-BE49-F238E27FC236}">
                <a16:creationId xmlns:a16="http://schemas.microsoft.com/office/drawing/2014/main" xmlns="" id="{35A11C91-0E75-4FB9-AF40-AC01F3B33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b="1" dirty="0"/>
              <a:t>Kupfer in der modernen Kommunikationstechnik</a:t>
            </a:r>
            <a:endParaRPr lang="de-DE" altLang="de-DE" b="1" dirty="0"/>
          </a:p>
        </p:txBody>
      </p:sp>
    </p:spTree>
  </p:cSld>
  <p:clrMapOvr>
    <a:masterClrMapping/>
  </p:clrMapOvr>
  <p:transition xmlns:p14="http://schemas.microsoft.com/office/powerpoint/2010/main" spd="med">
    <p:wipe dir="r"/>
  </p:transition>
</p:sld>
</file>

<file path=ppt/theme/theme1.xml><?xml version="1.0" encoding="utf-8"?>
<a:theme xmlns:a="http://schemas.openxmlformats.org/drawingml/2006/main" name="2_masterweiss">
  <a:themeElements>
    <a:clrScheme name="2_masterweiss 4">
      <a:dk1>
        <a:srgbClr val="000000"/>
      </a:dk1>
      <a:lt1>
        <a:srgbClr val="FFFFFF"/>
      </a:lt1>
      <a:dk2>
        <a:srgbClr val="003479"/>
      </a:dk2>
      <a:lt2>
        <a:srgbClr val="9E948A"/>
      </a:lt2>
      <a:accent1>
        <a:srgbClr val="0076B0"/>
      </a:accent1>
      <a:accent2>
        <a:srgbClr val="F3C138"/>
      </a:accent2>
      <a:accent3>
        <a:srgbClr val="FFFFFF"/>
      </a:accent3>
      <a:accent4>
        <a:srgbClr val="000000"/>
      </a:accent4>
      <a:accent5>
        <a:srgbClr val="AABDD4"/>
      </a:accent5>
      <a:accent6>
        <a:srgbClr val="DCAF32"/>
      </a:accent6>
      <a:hlink>
        <a:srgbClr val="E57200"/>
      </a:hlink>
      <a:folHlink>
        <a:srgbClr val="008998"/>
      </a:folHlink>
    </a:clrScheme>
    <a:fontScheme name="2_masterweis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asterwei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A0C0"/>
        </a:accent1>
        <a:accent2>
          <a:srgbClr val="002A7E"/>
        </a:accent2>
        <a:accent3>
          <a:srgbClr val="FFFFFF"/>
        </a:accent3>
        <a:accent4>
          <a:srgbClr val="000000"/>
        </a:accent4>
        <a:accent5>
          <a:srgbClr val="AACDDC"/>
        </a:accent5>
        <a:accent6>
          <a:srgbClr val="002572"/>
        </a:accent6>
        <a:hlink>
          <a:srgbClr val="F08C00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weiss 2">
        <a:dk1>
          <a:srgbClr val="002966"/>
        </a:dk1>
        <a:lt1>
          <a:srgbClr val="FFFFFF"/>
        </a:lt1>
        <a:dk2>
          <a:srgbClr val="000000"/>
        </a:dk2>
        <a:lt2>
          <a:srgbClr val="808080"/>
        </a:lt2>
        <a:accent1>
          <a:srgbClr val="0076B0"/>
        </a:accent1>
        <a:accent2>
          <a:srgbClr val="F3C138"/>
        </a:accent2>
        <a:accent3>
          <a:srgbClr val="FFFFFF"/>
        </a:accent3>
        <a:accent4>
          <a:srgbClr val="002156"/>
        </a:accent4>
        <a:accent5>
          <a:srgbClr val="AABDD4"/>
        </a:accent5>
        <a:accent6>
          <a:srgbClr val="DCAF32"/>
        </a:accent6>
        <a:hlink>
          <a:srgbClr val="F08C00"/>
        </a:hlink>
        <a:folHlink>
          <a:srgbClr val="CE690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weiss 3">
        <a:dk1>
          <a:srgbClr val="000000"/>
        </a:dk1>
        <a:lt1>
          <a:srgbClr val="FFFFFF"/>
        </a:lt1>
        <a:dk2>
          <a:srgbClr val="003479"/>
        </a:dk2>
        <a:lt2>
          <a:srgbClr val="AFA79F"/>
        </a:lt2>
        <a:accent1>
          <a:srgbClr val="0076B0"/>
        </a:accent1>
        <a:accent2>
          <a:srgbClr val="F3C138"/>
        </a:accent2>
        <a:accent3>
          <a:srgbClr val="FFFFFF"/>
        </a:accent3>
        <a:accent4>
          <a:srgbClr val="000000"/>
        </a:accent4>
        <a:accent5>
          <a:srgbClr val="AABDD4"/>
        </a:accent5>
        <a:accent6>
          <a:srgbClr val="DCAF32"/>
        </a:accent6>
        <a:hlink>
          <a:srgbClr val="E57200"/>
        </a:hlink>
        <a:folHlink>
          <a:srgbClr val="00899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weiss 4">
        <a:dk1>
          <a:srgbClr val="000000"/>
        </a:dk1>
        <a:lt1>
          <a:srgbClr val="FFFFFF"/>
        </a:lt1>
        <a:dk2>
          <a:srgbClr val="003479"/>
        </a:dk2>
        <a:lt2>
          <a:srgbClr val="9E948A"/>
        </a:lt2>
        <a:accent1>
          <a:srgbClr val="0076B0"/>
        </a:accent1>
        <a:accent2>
          <a:srgbClr val="F3C138"/>
        </a:accent2>
        <a:accent3>
          <a:srgbClr val="FFFFFF"/>
        </a:accent3>
        <a:accent4>
          <a:srgbClr val="000000"/>
        </a:accent4>
        <a:accent5>
          <a:srgbClr val="AABDD4"/>
        </a:accent5>
        <a:accent6>
          <a:srgbClr val="DCAF32"/>
        </a:accent6>
        <a:hlink>
          <a:srgbClr val="E57200"/>
        </a:hlink>
        <a:folHlink>
          <a:srgbClr val="00899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0FDC1EF176014E845E9F54CA3642F8" ma:contentTypeVersion="0" ma:contentTypeDescription="Ein neues Dokument erstellen." ma:contentTypeScope="" ma:versionID="145d731639aeae1d5c3e25ebc554bc9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6c4a6dd5ef775a5269b08f7de37f93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A21389-95B5-41B9-8A79-972D7E8598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A159A4-12B7-4C6B-AE86-3ACACE146A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1123</Words>
  <Application>Microsoft Macintosh PowerPoint</Application>
  <PresentationFormat>Bildschirmpräsentation (4:3)</PresentationFormat>
  <Paragraphs>349</Paragraphs>
  <Slides>48</Slides>
  <Notes>16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48</vt:i4>
      </vt:variant>
    </vt:vector>
  </HeadingPairs>
  <TitlesOfParts>
    <vt:vector size="51" baseType="lpstr">
      <vt:lpstr>2_masterweiss</vt:lpstr>
      <vt:lpstr>Diagramm</vt:lpstr>
      <vt:lpstr>Photo Editor Photo</vt:lpstr>
      <vt:lpstr>Kupfer, das rote Gold</vt:lpstr>
      <vt:lpstr>Kupfer ist der Werkstoff der Zukunft</vt:lpstr>
      <vt:lpstr>Eine Welt ohne Kupfer</vt:lpstr>
      <vt:lpstr>Eine Welt ohne Kupfer</vt:lpstr>
      <vt:lpstr>Eine Welt ohne Kupfer</vt:lpstr>
      <vt:lpstr>Kupfer –  ein unverzichtbares Metall für ein fortschrittliches Leben</vt:lpstr>
      <vt:lpstr>Einsatz von Kupfer als Leitmetall nimmt zu</vt:lpstr>
      <vt:lpstr>Über 8 Tonnen Kupfer in der REpower 5M</vt:lpstr>
      <vt:lpstr>Kupfer in der modernen Kommunikationstechnik</vt:lpstr>
      <vt:lpstr>Kupfer im Bereich der Supraleiter</vt:lpstr>
      <vt:lpstr>Elektrische Leitfähigkeit verschiedener Metalle</vt:lpstr>
      <vt:lpstr>Von Cyprium über Cuprum zum Kupfer</vt:lpstr>
      <vt:lpstr>Gediegenes Kupfer</vt:lpstr>
      <vt:lpstr>Im Zeichen der Venus</vt:lpstr>
      <vt:lpstr>Historische Nutzung</vt:lpstr>
      <vt:lpstr>Historische Nutzung</vt:lpstr>
      <vt:lpstr>Entwicklung der Kupfermetallurgie in der Frühgeschichte</vt:lpstr>
      <vt:lpstr>Altägyptische Darstellung der  Kupferverarbeitung</vt:lpstr>
      <vt:lpstr>Verhüttung im 15. Jahrhundert</vt:lpstr>
      <vt:lpstr>Kupfererz</vt:lpstr>
      <vt:lpstr>Häufigkeit von Kupfer in der Natur</vt:lpstr>
      <vt:lpstr>Die 10 grössten Förderländer für Kupfererz</vt:lpstr>
      <vt:lpstr>Die grössten Kupfervorkommen der Welt</vt:lpstr>
      <vt:lpstr>Chuquicamata,  der grösste Kupfer-Tagebau der Welt</vt:lpstr>
      <vt:lpstr>Logistik im Kupfer-Tagebau</vt:lpstr>
      <vt:lpstr>Giganten im Kupfer-Tagebau</vt:lpstr>
      <vt:lpstr>Prozess der Kupfergewinnung aus sulfidischen Erzen</vt:lpstr>
      <vt:lpstr>Die Wertschöpfungskette</vt:lpstr>
      <vt:lpstr>Erzaufbereitung</vt:lpstr>
      <vt:lpstr>Der Umschlagplatz</vt:lpstr>
      <vt:lpstr>Aus Kupferkonzentraten wird Kupfer</vt:lpstr>
      <vt:lpstr>Von Konzentrat zur Anode</vt:lpstr>
      <vt:lpstr>Modernes Kupferrecycling (Sekundärgewinnung)</vt:lpstr>
      <vt:lpstr>Kupfer aus Recyclingrohstoffen</vt:lpstr>
      <vt:lpstr>Breite Einsatzpalette an Recyclingrohstoffen </vt:lpstr>
      <vt:lpstr>Der Anodenofenbetrieb</vt:lpstr>
      <vt:lpstr>Produkte des Recyclings</vt:lpstr>
      <vt:lpstr>Kupferkathoden</vt:lpstr>
      <vt:lpstr>Das Prinzip der Kupferelektrolyse</vt:lpstr>
      <vt:lpstr>Giesswalzdraht</vt:lpstr>
      <vt:lpstr>Von der Kathode zum Giesswalzdraht</vt:lpstr>
      <vt:lpstr>Stranggussformate</vt:lpstr>
      <vt:lpstr>Von der Kathode zu Stranggussformaten</vt:lpstr>
      <vt:lpstr>Wachstum bei Kathodennachfrage stammt aus Asien</vt:lpstr>
      <vt:lpstr>Die Kupferhütte Aurubis liefert in alle wichtigen Anwendungsbereiche des Kupfers</vt:lpstr>
      <vt:lpstr>PowerPoint-Präsentation</vt:lpstr>
      <vt:lpstr>Minen</vt:lpstr>
      <vt:lpstr>Minen</vt:lpstr>
    </vt:vector>
  </TitlesOfParts>
  <Company>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user7</dc:creator>
  <cp:lastModifiedBy>Mac</cp:lastModifiedBy>
  <cp:revision>210</cp:revision>
  <dcterms:created xsi:type="dcterms:W3CDTF">2009-11-23T09:06:59Z</dcterms:created>
  <dcterms:modified xsi:type="dcterms:W3CDTF">2019-10-10T07:19:00Z</dcterms:modified>
</cp:coreProperties>
</file>